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3.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4.xml" ContentType="application/vnd.openxmlformats-officedocument.presentationml.tags+xml"/>
  <Override PartName="/ppt/notesSlides/notesSlide42.xml" ContentType="application/vnd.openxmlformats-officedocument.presentationml.notesSlide+xml"/>
  <Override PartName="/ppt/tags/tag5.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40"/>
    <p:sldMasterId id="2147483651" r:id="rId141"/>
    <p:sldMasterId id="2147483655" r:id="rId142"/>
  </p:sldMasterIdLst>
  <p:notesMasterIdLst>
    <p:notesMasterId r:id="rId280"/>
  </p:notesMasterIdLst>
  <p:sldIdLst>
    <p:sldId id="415" r:id="rId143"/>
    <p:sldId id="416" r:id="rId144"/>
    <p:sldId id="417" r:id="rId145"/>
    <p:sldId id="418" r:id="rId146"/>
    <p:sldId id="419" r:id="rId147"/>
    <p:sldId id="420" r:id="rId148"/>
    <p:sldId id="422" r:id="rId149"/>
    <p:sldId id="424" r:id="rId150"/>
    <p:sldId id="425" r:id="rId151"/>
    <p:sldId id="529" r:id="rId152"/>
    <p:sldId id="427" r:id="rId153"/>
    <p:sldId id="429" r:id="rId154"/>
    <p:sldId id="431" r:id="rId155"/>
    <p:sldId id="432" r:id="rId156"/>
    <p:sldId id="433" r:id="rId157"/>
    <p:sldId id="434" r:id="rId158"/>
    <p:sldId id="435" r:id="rId159"/>
    <p:sldId id="436" r:id="rId160"/>
    <p:sldId id="437" r:id="rId161"/>
    <p:sldId id="438" r:id="rId162"/>
    <p:sldId id="439" r:id="rId163"/>
    <p:sldId id="440" r:id="rId164"/>
    <p:sldId id="441" r:id="rId165"/>
    <p:sldId id="442" r:id="rId166"/>
    <p:sldId id="530" r:id="rId167"/>
    <p:sldId id="444" r:id="rId168"/>
    <p:sldId id="446" r:id="rId169"/>
    <p:sldId id="448" r:id="rId170"/>
    <p:sldId id="449" r:id="rId171"/>
    <p:sldId id="450" r:id="rId172"/>
    <p:sldId id="451" r:id="rId173"/>
    <p:sldId id="453" r:id="rId174"/>
    <p:sldId id="454" r:id="rId175"/>
    <p:sldId id="455" r:id="rId176"/>
    <p:sldId id="456" r:id="rId177"/>
    <p:sldId id="536" r:id="rId178"/>
    <p:sldId id="457" r:id="rId179"/>
    <p:sldId id="460" r:id="rId180"/>
    <p:sldId id="462" r:id="rId181"/>
    <p:sldId id="463" r:id="rId182"/>
    <p:sldId id="464" r:id="rId183"/>
    <p:sldId id="531" r:id="rId184"/>
    <p:sldId id="467" r:id="rId185"/>
    <p:sldId id="468" r:id="rId186"/>
    <p:sldId id="469" r:id="rId187"/>
    <p:sldId id="471" r:id="rId188"/>
    <p:sldId id="472" r:id="rId189"/>
    <p:sldId id="473" r:id="rId190"/>
    <p:sldId id="474" r:id="rId191"/>
    <p:sldId id="476" r:id="rId192"/>
    <p:sldId id="477" r:id="rId193"/>
    <p:sldId id="478" r:id="rId194"/>
    <p:sldId id="479" r:id="rId195"/>
    <p:sldId id="480" r:id="rId196"/>
    <p:sldId id="482" r:id="rId197"/>
    <p:sldId id="532" r:id="rId198"/>
    <p:sldId id="533" r:id="rId199"/>
    <p:sldId id="487" r:id="rId200"/>
    <p:sldId id="489" r:id="rId201"/>
    <p:sldId id="490" r:id="rId202"/>
    <p:sldId id="492" r:id="rId203"/>
    <p:sldId id="493" r:id="rId204"/>
    <p:sldId id="494" r:id="rId205"/>
    <p:sldId id="495" r:id="rId206"/>
    <p:sldId id="496" r:id="rId207"/>
    <p:sldId id="497" r:id="rId208"/>
    <p:sldId id="498" r:id="rId209"/>
    <p:sldId id="499" r:id="rId210"/>
    <p:sldId id="500" r:id="rId211"/>
    <p:sldId id="537" r:id="rId212"/>
    <p:sldId id="502" r:id="rId213"/>
    <p:sldId id="503" r:id="rId214"/>
    <p:sldId id="504" r:id="rId215"/>
    <p:sldId id="506" r:id="rId216"/>
    <p:sldId id="507" r:id="rId217"/>
    <p:sldId id="534" r:id="rId218"/>
    <p:sldId id="510" r:id="rId219"/>
    <p:sldId id="535" r:id="rId220"/>
    <p:sldId id="512" r:id="rId221"/>
    <p:sldId id="513" r:id="rId222"/>
    <p:sldId id="515" r:id="rId223"/>
    <p:sldId id="516" r:id="rId224"/>
    <p:sldId id="517" r:id="rId225"/>
    <p:sldId id="518" r:id="rId226"/>
    <p:sldId id="519" r:id="rId227"/>
    <p:sldId id="520" r:id="rId228"/>
    <p:sldId id="521" r:id="rId229"/>
    <p:sldId id="522" r:id="rId230"/>
    <p:sldId id="523" r:id="rId231"/>
    <p:sldId id="524" r:id="rId232"/>
    <p:sldId id="526" r:id="rId233"/>
    <p:sldId id="528" r:id="rId234"/>
    <p:sldId id="369" r:id="rId235"/>
    <p:sldId id="370" r:id="rId236"/>
    <p:sldId id="371" r:id="rId237"/>
    <p:sldId id="372" r:id="rId238"/>
    <p:sldId id="373" r:id="rId239"/>
    <p:sldId id="374" r:id="rId240"/>
    <p:sldId id="375" r:id="rId241"/>
    <p:sldId id="376" r:id="rId242"/>
    <p:sldId id="377" r:id="rId243"/>
    <p:sldId id="378" r:id="rId244"/>
    <p:sldId id="379" r:id="rId245"/>
    <p:sldId id="380" r:id="rId246"/>
    <p:sldId id="381" r:id="rId247"/>
    <p:sldId id="382" r:id="rId248"/>
    <p:sldId id="383" r:id="rId249"/>
    <p:sldId id="384" r:id="rId250"/>
    <p:sldId id="385" r:id="rId251"/>
    <p:sldId id="386" r:id="rId252"/>
    <p:sldId id="387" r:id="rId253"/>
    <p:sldId id="388" r:id="rId254"/>
    <p:sldId id="389" r:id="rId255"/>
    <p:sldId id="390" r:id="rId256"/>
    <p:sldId id="391" r:id="rId257"/>
    <p:sldId id="392" r:id="rId258"/>
    <p:sldId id="393" r:id="rId259"/>
    <p:sldId id="394" r:id="rId260"/>
    <p:sldId id="395" r:id="rId261"/>
    <p:sldId id="396" r:id="rId262"/>
    <p:sldId id="397" r:id="rId263"/>
    <p:sldId id="398" r:id="rId264"/>
    <p:sldId id="399" r:id="rId265"/>
    <p:sldId id="400" r:id="rId266"/>
    <p:sldId id="401" r:id="rId267"/>
    <p:sldId id="402" r:id="rId268"/>
    <p:sldId id="403" r:id="rId269"/>
    <p:sldId id="404" r:id="rId270"/>
    <p:sldId id="405" r:id="rId271"/>
    <p:sldId id="406" r:id="rId272"/>
    <p:sldId id="407" r:id="rId273"/>
    <p:sldId id="408" r:id="rId274"/>
    <p:sldId id="409" r:id="rId275"/>
    <p:sldId id="410" r:id="rId276"/>
    <p:sldId id="411" r:id="rId277"/>
    <p:sldId id="412" r:id="rId278"/>
    <p:sldId id="413" r:id="rId279"/>
  </p:sldIdLst>
  <p:sldSz cx="12168188" cy="684053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1" userDrawn="1">
          <p15:clr>
            <a:srgbClr val="A4A3A4"/>
          </p15:clr>
        </p15:guide>
        <p15:guide id="2" pos="2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24" autoAdjust="0"/>
  </p:normalViewPr>
  <p:slideViewPr>
    <p:cSldViewPr showGuides="1">
      <p:cViewPr varScale="1">
        <p:scale>
          <a:sx n="77" d="100"/>
          <a:sy n="77" d="100"/>
        </p:scale>
        <p:origin x="72" y="117"/>
      </p:cViewPr>
      <p:guideLst>
        <p:guide orient="horz" pos="2211"/>
        <p:guide pos="286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63" Type="http://schemas.openxmlformats.org/officeDocument/2006/relationships/customXml" Target="../customXml/item63.xml"/><Relationship Id="rId159" Type="http://schemas.openxmlformats.org/officeDocument/2006/relationships/slide" Target="slides/slide17.xml"/><Relationship Id="rId170" Type="http://schemas.openxmlformats.org/officeDocument/2006/relationships/slide" Target="slides/slide28.xml"/><Relationship Id="rId226" Type="http://schemas.openxmlformats.org/officeDocument/2006/relationships/slide" Target="slides/slide84.xml"/><Relationship Id="rId268" Type="http://schemas.openxmlformats.org/officeDocument/2006/relationships/slide" Target="slides/slide126.xml"/><Relationship Id="rId32" Type="http://schemas.openxmlformats.org/officeDocument/2006/relationships/customXml" Target="../customXml/item32.xml"/><Relationship Id="rId74" Type="http://schemas.openxmlformats.org/officeDocument/2006/relationships/customXml" Target="../customXml/item74.xml"/><Relationship Id="rId128" Type="http://schemas.openxmlformats.org/officeDocument/2006/relationships/customXml" Target="../customXml/item128.xml"/><Relationship Id="rId5" Type="http://schemas.openxmlformats.org/officeDocument/2006/relationships/customXml" Target="../customXml/item5.xml"/><Relationship Id="rId181" Type="http://schemas.openxmlformats.org/officeDocument/2006/relationships/slide" Target="slides/slide39.xml"/><Relationship Id="rId237" Type="http://schemas.openxmlformats.org/officeDocument/2006/relationships/slide" Target="slides/slide95.xml"/><Relationship Id="rId279" Type="http://schemas.openxmlformats.org/officeDocument/2006/relationships/slide" Target="slides/slide137.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customXml" Target="../customXml/item139.xml"/><Relationship Id="rId85" Type="http://schemas.openxmlformats.org/officeDocument/2006/relationships/customXml" Target="../customXml/item85.xml"/><Relationship Id="rId150" Type="http://schemas.openxmlformats.org/officeDocument/2006/relationships/slide" Target="slides/slide8.xml"/><Relationship Id="rId171" Type="http://schemas.openxmlformats.org/officeDocument/2006/relationships/slide" Target="slides/slide29.xml"/><Relationship Id="rId192" Type="http://schemas.openxmlformats.org/officeDocument/2006/relationships/slide" Target="slides/slide50.xml"/><Relationship Id="rId206" Type="http://schemas.openxmlformats.org/officeDocument/2006/relationships/slide" Target="slides/slide64.xml"/><Relationship Id="rId227" Type="http://schemas.openxmlformats.org/officeDocument/2006/relationships/slide" Target="slides/slide85.xml"/><Relationship Id="rId248" Type="http://schemas.openxmlformats.org/officeDocument/2006/relationships/slide" Target="slides/slide106.xml"/><Relationship Id="rId269" Type="http://schemas.openxmlformats.org/officeDocument/2006/relationships/slide" Target="slides/slide127.xml"/><Relationship Id="rId12" Type="http://schemas.openxmlformats.org/officeDocument/2006/relationships/customXml" Target="../customXml/item12.xml"/><Relationship Id="rId33" Type="http://schemas.openxmlformats.org/officeDocument/2006/relationships/customXml" Target="../customXml/item33.xml"/><Relationship Id="rId108" Type="http://schemas.openxmlformats.org/officeDocument/2006/relationships/customXml" Target="../customXml/item108.xml"/><Relationship Id="rId129" Type="http://schemas.openxmlformats.org/officeDocument/2006/relationships/customXml" Target="../customXml/item129.xml"/><Relationship Id="rId280" Type="http://schemas.openxmlformats.org/officeDocument/2006/relationships/notesMaster" Target="notesMasters/notesMaster1.xml"/><Relationship Id="rId54" Type="http://schemas.openxmlformats.org/officeDocument/2006/relationships/customXml" Target="../customXml/item54.xml"/><Relationship Id="rId75" Type="http://schemas.openxmlformats.org/officeDocument/2006/relationships/customXml" Target="../customXml/item75.xml"/><Relationship Id="rId96" Type="http://schemas.openxmlformats.org/officeDocument/2006/relationships/customXml" Target="../customXml/item96.xml"/><Relationship Id="rId140" Type="http://schemas.openxmlformats.org/officeDocument/2006/relationships/slideMaster" Target="slideMasters/slideMaster1.xml"/><Relationship Id="rId161" Type="http://schemas.openxmlformats.org/officeDocument/2006/relationships/slide" Target="slides/slide19.xml"/><Relationship Id="rId182" Type="http://schemas.openxmlformats.org/officeDocument/2006/relationships/slide" Target="slides/slide40.xml"/><Relationship Id="rId217" Type="http://schemas.openxmlformats.org/officeDocument/2006/relationships/slide" Target="slides/slide75.xml"/><Relationship Id="rId6" Type="http://schemas.openxmlformats.org/officeDocument/2006/relationships/customXml" Target="../customXml/item6.xml"/><Relationship Id="rId238" Type="http://schemas.openxmlformats.org/officeDocument/2006/relationships/slide" Target="slides/slide96.xml"/><Relationship Id="rId259" Type="http://schemas.openxmlformats.org/officeDocument/2006/relationships/slide" Target="slides/slide117.xml"/><Relationship Id="rId23" Type="http://schemas.openxmlformats.org/officeDocument/2006/relationships/customXml" Target="../customXml/item23.xml"/><Relationship Id="rId119" Type="http://schemas.openxmlformats.org/officeDocument/2006/relationships/customXml" Target="../customXml/item119.xml"/><Relationship Id="rId270" Type="http://schemas.openxmlformats.org/officeDocument/2006/relationships/slide" Target="slides/slide128.xml"/><Relationship Id="rId44" Type="http://schemas.openxmlformats.org/officeDocument/2006/relationships/customXml" Target="../customXml/item44.xml"/><Relationship Id="rId65" Type="http://schemas.openxmlformats.org/officeDocument/2006/relationships/customXml" Target="../customXml/item65.xml"/><Relationship Id="rId86" Type="http://schemas.openxmlformats.org/officeDocument/2006/relationships/customXml" Target="../customXml/item86.xml"/><Relationship Id="rId130" Type="http://schemas.openxmlformats.org/officeDocument/2006/relationships/customXml" Target="../customXml/item130.xml"/><Relationship Id="rId151" Type="http://schemas.openxmlformats.org/officeDocument/2006/relationships/slide" Target="slides/slide9.xml"/><Relationship Id="rId172" Type="http://schemas.openxmlformats.org/officeDocument/2006/relationships/slide" Target="slides/slide30.xml"/><Relationship Id="rId193" Type="http://schemas.openxmlformats.org/officeDocument/2006/relationships/slide" Target="slides/slide51.xml"/><Relationship Id="rId207" Type="http://schemas.openxmlformats.org/officeDocument/2006/relationships/slide" Target="slides/slide65.xml"/><Relationship Id="rId228" Type="http://schemas.openxmlformats.org/officeDocument/2006/relationships/slide" Target="slides/slide86.xml"/><Relationship Id="rId249" Type="http://schemas.openxmlformats.org/officeDocument/2006/relationships/slide" Target="slides/slide107.xml"/><Relationship Id="rId13" Type="http://schemas.openxmlformats.org/officeDocument/2006/relationships/customXml" Target="../customXml/item13.xml"/><Relationship Id="rId109" Type="http://schemas.openxmlformats.org/officeDocument/2006/relationships/customXml" Target="../customXml/item109.xml"/><Relationship Id="rId260" Type="http://schemas.openxmlformats.org/officeDocument/2006/relationships/slide" Target="slides/slide118.xml"/><Relationship Id="rId281" Type="http://schemas.openxmlformats.org/officeDocument/2006/relationships/presProps" Target="presProps.xml"/><Relationship Id="rId34" Type="http://schemas.openxmlformats.org/officeDocument/2006/relationships/customXml" Target="../customXml/item34.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20" Type="http://schemas.openxmlformats.org/officeDocument/2006/relationships/customXml" Target="../customXml/item120.xml"/><Relationship Id="rId141" Type="http://schemas.openxmlformats.org/officeDocument/2006/relationships/slideMaster" Target="slideMasters/slideMaster2.xml"/><Relationship Id="rId7" Type="http://schemas.openxmlformats.org/officeDocument/2006/relationships/customXml" Target="../customXml/item7.xml"/><Relationship Id="rId162" Type="http://schemas.openxmlformats.org/officeDocument/2006/relationships/slide" Target="slides/slide20.xml"/><Relationship Id="rId183" Type="http://schemas.openxmlformats.org/officeDocument/2006/relationships/slide" Target="slides/slide41.xml"/><Relationship Id="rId218" Type="http://schemas.openxmlformats.org/officeDocument/2006/relationships/slide" Target="slides/slide76.xml"/><Relationship Id="rId239" Type="http://schemas.openxmlformats.org/officeDocument/2006/relationships/slide" Target="slides/slide97.xml"/><Relationship Id="rId250" Type="http://schemas.openxmlformats.org/officeDocument/2006/relationships/slide" Target="slides/slide108.xml"/><Relationship Id="rId271" Type="http://schemas.openxmlformats.org/officeDocument/2006/relationships/slide" Target="slides/slide129.xml"/><Relationship Id="rId24" Type="http://schemas.openxmlformats.org/officeDocument/2006/relationships/customXml" Target="../customXml/item24.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31" Type="http://schemas.openxmlformats.org/officeDocument/2006/relationships/customXml" Target="../customXml/item131.xml"/><Relationship Id="rId152" Type="http://schemas.openxmlformats.org/officeDocument/2006/relationships/slide" Target="slides/slide10.xml"/><Relationship Id="rId173" Type="http://schemas.openxmlformats.org/officeDocument/2006/relationships/slide" Target="slides/slide31.xml"/><Relationship Id="rId194" Type="http://schemas.openxmlformats.org/officeDocument/2006/relationships/slide" Target="slides/slide52.xml"/><Relationship Id="rId208" Type="http://schemas.openxmlformats.org/officeDocument/2006/relationships/slide" Target="slides/slide66.xml"/><Relationship Id="rId229" Type="http://schemas.openxmlformats.org/officeDocument/2006/relationships/slide" Target="slides/slide87.xml"/><Relationship Id="rId240" Type="http://schemas.openxmlformats.org/officeDocument/2006/relationships/slide" Target="slides/slide98.xml"/><Relationship Id="rId261" Type="http://schemas.openxmlformats.org/officeDocument/2006/relationships/slide" Target="slides/slide119.xml"/><Relationship Id="rId14" Type="http://schemas.openxmlformats.org/officeDocument/2006/relationships/customXml" Target="../customXml/item14.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282" Type="http://schemas.openxmlformats.org/officeDocument/2006/relationships/viewProps" Target="viewProps.xml"/><Relationship Id="rId8" Type="http://schemas.openxmlformats.org/officeDocument/2006/relationships/customXml" Target="../customXml/item8.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slideMaster" Target="slideMasters/slideMaster3.xml"/><Relationship Id="rId163" Type="http://schemas.openxmlformats.org/officeDocument/2006/relationships/slide" Target="slides/slide21.xml"/><Relationship Id="rId184" Type="http://schemas.openxmlformats.org/officeDocument/2006/relationships/slide" Target="slides/slide42.xml"/><Relationship Id="rId219" Type="http://schemas.openxmlformats.org/officeDocument/2006/relationships/slide" Target="slides/slide77.xml"/><Relationship Id="rId230" Type="http://schemas.openxmlformats.org/officeDocument/2006/relationships/slide" Target="slides/slide88.xml"/><Relationship Id="rId251" Type="http://schemas.openxmlformats.org/officeDocument/2006/relationships/slide" Target="slides/slide109.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272" Type="http://schemas.openxmlformats.org/officeDocument/2006/relationships/slide" Target="slides/slide130.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slide" Target="slides/slide11.xml"/><Relationship Id="rId174" Type="http://schemas.openxmlformats.org/officeDocument/2006/relationships/slide" Target="slides/slide32.xml"/><Relationship Id="rId195" Type="http://schemas.openxmlformats.org/officeDocument/2006/relationships/slide" Target="slides/slide53.xml"/><Relationship Id="rId209" Type="http://schemas.openxmlformats.org/officeDocument/2006/relationships/slide" Target="slides/slide67.xml"/><Relationship Id="rId220" Type="http://schemas.openxmlformats.org/officeDocument/2006/relationships/slide" Target="slides/slide78.xml"/><Relationship Id="rId241" Type="http://schemas.openxmlformats.org/officeDocument/2006/relationships/slide" Target="slides/slide99.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262" Type="http://schemas.openxmlformats.org/officeDocument/2006/relationships/slide" Target="slides/slide120.xml"/><Relationship Id="rId283" Type="http://schemas.openxmlformats.org/officeDocument/2006/relationships/theme" Target="theme/theme1.xml"/><Relationship Id="rId78" Type="http://schemas.openxmlformats.org/officeDocument/2006/relationships/customXml" Target="../customXml/item78.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slide" Target="slides/slide1.xml"/><Relationship Id="rId164" Type="http://schemas.openxmlformats.org/officeDocument/2006/relationships/slide" Target="slides/slide22.xml"/><Relationship Id="rId185" Type="http://schemas.openxmlformats.org/officeDocument/2006/relationships/slide" Target="slides/slide43.xml"/><Relationship Id="rId9" Type="http://schemas.openxmlformats.org/officeDocument/2006/relationships/customXml" Target="../customXml/item9.xml"/><Relationship Id="rId210" Type="http://schemas.openxmlformats.org/officeDocument/2006/relationships/slide" Target="slides/slide68.xml"/><Relationship Id="rId26" Type="http://schemas.openxmlformats.org/officeDocument/2006/relationships/customXml" Target="../customXml/item26.xml"/><Relationship Id="rId231" Type="http://schemas.openxmlformats.org/officeDocument/2006/relationships/slide" Target="slides/slide89.xml"/><Relationship Id="rId252" Type="http://schemas.openxmlformats.org/officeDocument/2006/relationships/slide" Target="slides/slide110.xml"/><Relationship Id="rId273" Type="http://schemas.openxmlformats.org/officeDocument/2006/relationships/slide" Target="slides/slide131.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slide" Target="slides/slide12.xml"/><Relationship Id="rId175" Type="http://schemas.openxmlformats.org/officeDocument/2006/relationships/slide" Target="slides/slide33.xml"/><Relationship Id="rId196" Type="http://schemas.openxmlformats.org/officeDocument/2006/relationships/slide" Target="slides/slide54.xml"/><Relationship Id="rId200" Type="http://schemas.openxmlformats.org/officeDocument/2006/relationships/slide" Target="slides/slide58.xml"/><Relationship Id="rId16" Type="http://schemas.openxmlformats.org/officeDocument/2006/relationships/customXml" Target="../customXml/item16.xml"/><Relationship Id="rId221" Type="http://schemas.openxmlformats.org/officeDocument/2006/relationships/slide" Target="slides/slide79.xml"/><Relationship Id="rId242" Type="http://schemas.openxmlformats.org/officeDocument/2006/relationships/slide" Target="slides/slide100.xml"/><Relationship Id="rId263" Type="http://schemas.openxmlformats.org/officeDocument/2006/relationships/slide" Target="slides/slide121.xml"/><Relationship Id="rId284" Type="http://schemas.openxmlformats.org/officeDocument/2006/relationships/tableStyles" Target="tableStyles.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slide" Target="slides/slide2.xml"/><Relationship Id="rId90" Type="http://schemas.openxmlformats.org/officeDocument/2006/relationships/customXml" Target="../customXml/item90.xml"/><Relationship Id="rId165" Type="http://schemas.openxmlformats.org/officeDocument/2006/relationships/slide" Target="slides/slide23.xml"/><Relationship Id="rId186" Type="http://schemas.openxmlformats.org/officeDocument/2006/relationships/slide" Target="slides/slide44.xml"/><Relationship Id="rId211" Type="http://schemas.openxmlformats.org/officeDocument/2006/relationships/slide" Target="slides/slide69.xml"/><Relationship Id="rId232" Type="http://schemas.openxmlformats.org/officeDocument/2006/relationships/slide" Target="slides/slide90.xml"/><Relationship Id="rId253" Type="http://schemas.openxmlformats.org/officeDocument/2006/relationships/slide" Target="slides/slide111.xml"/><Relationship Id="rId274" Type="http://schemas.openxmlformats.org/officeDocument/2006/relationships/slide" Target="slides/slide132.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customXml" Target="../customXml/item134.xml"/><Relationship Id="rId80" Type="http://schemas.openxmlformats.org/officeDocument/2006/relationships/customXml" Target="../customXml/item80.xml"/><Relationship Id="rId155" Type="http://schemas.openxmlformats.org/officeDocument/2006/relationships/slide" Target="slides/slide13.xml"/><Relationship Id="rId176" Type="http://schemas.openxmlformats.org/officeDocument/2006/relationships/slide" Target="slides/slide34.xml"/><Relationship Id="rId197" Type="http://schemas.openxmlformats.org/officeDocument/2006/relationships/slide" Target="slides/slide55.xml"/><Relationship Id="rId201" Type="http://schemas.openxmlformats.org/officeDocument/2006/relationships/slide" Target="slides/slide59.xml"/><Relationship Id="rId222" Type="http://schemas.openxmlformats.org/officeDocument/2006/relationships/slide" Target="slides/slide80.xml"/><Relationship Id="rId243" Type="http://schemas.openxmlformats.org/officeDocument/2006/relationships/slide" Target="slides/slide101.xml"/><Relationship Id="rId264" Type="http://schemas.openxmlformats.org/officeDocument/2006/relationships/slide" Target="slides/slide122.xml"/><Relationship Id="rId17" Type="http://schemas.openxmlformats.org/officeDocument/2006/relationships/customXml" Target="../customXml/item17.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24" Type="http://schemas.openxmlformats.org/officeDocument/2006/relationships/customXml" Target="../customXml/item124.xml"/><Relationship Id="rId70" Type="http://schemas.openxmlformats.org/officeDocument/2006/relationships/customXml" Target="../customXml/item70.xml"/><Relationship Id="rId91" Type="http://schemas.openxmlformats.org/officeDocument/2006/relationships/customXml" Target="../customXml/item91.xml"/><Relationship Id="rId145" Type="http://schemas.openxmlformats.org/officeDocument/2006/relationships/slide" Target="slides/slide3.xml"/><Relationship Id="rId166" Type="http://schemas.openxmlformats.org/officeDocument/2006/relationships/slide" Target="slides/slide24.xml"/><Relationship Id="rId187" Type="http://schemas.openxmlformats.org/officeDocument/2006/relationships/slide" Target="slides/slide45.xml"/><Relationship Id="rId1" Type="http://schemas.openxmlformats.org/officeDocument/2006/relationships/customXml" Target="../customXml/item1.xml"/><Relationship Id="rId212" Type="http://schemas.openxmlformats.org/officeDocument/2006/relationships/slide" Target="slides/slide70.xml"/><Relationship Id="rId233" Type="http://schemas.openxmlformats.org/officeDocument/2006/relationships/slide" Target="slides/slide91.xml"/><Relationship Id="rId254" Type="http://schemas.openxmlformats.org/officeDocument/2006/relationships/slide" Target="slides/slide112.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275" Type="http://schemas.openxmlformats.org/officeDocument/2006/relationships/slide" Target="slides/slide133.xml"/><Relationship Id="rId60" Type="http://schemas.openxmlformats.org/officeDocument/2006/relationships/customXml" Target="../customXml/item60.xml"/><Relationship Id="rId81" Type="http://schemas.openxmlformats.org/officeDocument/2006/relationships/customXml" Target="../customXml/item81.xml"/><Relationship Id="rId135" Type="http://schemas.openxmlformats.org/officeDocument/2006/relationships/customXml" Target="../customXml/item135.xml"/><Relationship Id="rId156" Type="http://schemas.openxmlformats.org/officeDocument/2006/relationships/slide" Target="slides/slide14.xml"/><Relationship Id="rId177" Type="http://schemas.openxmlformats.org/officeDocument/2006/relationships/slide" Target="slides/slide35.xml"/><Relationship Id="rId198" Type="http://schemas.openxmlformats.org/officeDocument/2006/relationships/slide" Target="slides/slide56.xml"/><Relationship Id="rId202" Type="http://schemas.openxmlformats.org/officeDocument/2006/relationships/slide" Target="slides/slide60.xml"/><Relationship Id="rId223" Type="http://schemas.openxmlformats.org/officeDocument/2006/relationships/slide" Target="slides/slide81.xml"/><Relationship Id="rId244" Type="http://schemas.openxmlformats.org/officeDocument/2006/relationships/slide" Target="slides/slide102.xml"/><Relationship Id="rId18" Type="http://schemas.openxmlformats.org/officeDocument/2006/relationships/customXml" Target="../customXml/item18.xml"/><Relationship Id="rId39" Type="http://schemas.openxmlformats.org/officeDocument/2006/relationships/customXml" Target="../customXml/item39.xml"/><Relationship Id="rId265" Type="http://schemas.openxmlformats.org/officeDocument/2006/relationships/slide" Target="slides/slide123.xml"/><Relationship Id="rId50" Type="http://schemas.openxmlformats.org/officeDocument/2006/relationships/customXml" Target="../customXml/item50.xml"/><Relationship Id="rId104" Type="http://schemas.openxmlformats.org/officeDocument/2006/relationships/customXml" Target="../customXml/item104.xml"/><Relationship Id="rId125" Type="http://schemas.openxmlformats.org/officeDocument/2006/relationships/customXml" Target="../customXml/item125.xml"/><Relationship Id="rId146" Type="http://schemas.openxmlformats.org/officeDocument/2006/relationships/slide" Target="slides/slide4.xml"/><Relationship Id="rId167" Type="http://schemas.openxmlformats.org/officeDocument/2006/relationships/slide" Target="slides/slide25.xml"/><Relationship Id="rId188" Type="http://schemas.openxmlformats.org/officeDocument/2006/relationships/slide" Target="slides/slide46.xml"/><Relationship Id="rId71" Type="http://schemas.openxmlformats.org/officeDocument/2006/relationships/customXml" Target="../customXml/item71.xml"/><Relationship Id="rId92" Type="http://schemas.openxmlformats.org/officeDocument/2006/relationships/customXml" Target="../customXml/item92.xml"/><Relationship Id="rId213" Type="http://schemas.openxmlformats.org/officeDocument/2006/relationships/slide" Target="slides/slide71.xml"/><Relationship Id="rId234" Type="http://schemas.openxmlformats.org/officeDocument/2006/relationships/slide" Target="slides/slide92.xml"/><Relationship Id="rId2" Type="http://schemas.openxmlformats.org/officeDocument/2006/relationships/customXml" Target="../customXml/item2.xml"/><Relationship Id="rId29" Type="http://schemas.openxmlformats.org/officeDocument/2006/relationships/customXml" Target="../customXml/item29.xml"/><Relationship Id="rId255" Type="http://schemas.openxmlformats.org/officeDocument/2006/relationships/slide" Target="slides/slide113.xml"/><Relationship Id="rId276" Type="http://schemas.openxmlformats.org/officeDocument/2006/relationships/slide" Target="slides/slide134.xml"/><Relationship Id="rId40" Type="http://schemas.openxmlformats.org/officeDocument/2006/relationships/customXml" Target="../customXml/item40.xml"/><Relationship Id="rId115" Type="http://schemas.openxmlformats.org/officeDocument/2006/relationships/customXml" Target="../customXml/item115.xml"/><Relationship Id="rId136" Type="http://schemas.openxmlformats.org/officeDocument/2006/relationships/customXml" Target="../customXml/item136.xml"/><Relationship Id="rId157" Type="http://schemas.openxmlformats.org/officeDocument/2006/relationships/slide" Target="slides/slide15.xml"/><Relationship Id="rId178" Type="http://schemas.openxmlformats.org/officeDocument/2006/relationships/slide" Target="slides/slide36.xml"/><Relationship Id="rId61" Type="http://schemas.openxmlformats.org/officeDocument/2006/relationships/customXml" Target="../customXml/item61.xml"/><Relationship Id="rId82" Type="http://schemas.openxmlformats.org/officeDocument/2006/relationships/customXml" Target="../customXml/item82.xml"/><Relationship Id="rId199" Type="http://schemas.openxmlformats.org/officeDocument/2006/relationships/slide" Target="slides/slide57.xml"/><Relationship Id="rId203" Type="http://schemas.openxmlformats.org/officeDocument/2006/relationships/slide" Target="slides/slide61.xml"/><Relationship Id="rId19" Type="http://schemas.openxmlformats.org/officeDocument/2006/relationships/customXml" Target="../customXml/item19.xml"/><Relationship Id="rId224" Type="http://schemas.openxmlformats.org/officeDocument/2006/relationships/slide" Target="slides/slide82.xml"/><Relationship Id="rId245" Type="http://schemas.openxmlformats.org/officeDocument/2006/relationships/slide" Target="slides/slide103.xml"/><Relationship Id="rId266" Type="http://schemas.openxmlformats.org/officeDocument/2006/relationships/slide" Target="slides/slide124.xml"/><Relationship Id="rId30" Type="http://schemas.openxmlformats.org/officeDocument/2006/relationships/customXml" Target="../customXml/item3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slide" Target="slides/slide5.xml"/><Relationship Id="rId168" Type="http://schemas.openxmlformats.org/officeDocument/2006/relationships/slide" Target="slides/slide26.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189" Type="http://schemas.openxmlformats.org/officeDocument/2006/relationships/slide" Target="slides/slide47.xml"/><Relationship Id="rId3" Type="http://schemas.openxmlformats.org/officeDocument/2006/relationships/customXml" Target="../customXml/item3.xml"/><Relationship Id="rId214" Type="http://schemas.openxmlformats.org/officeDocument/2006/relationships/slide" Target="slides/slide72.xml"/><Relationship Id="rId235" Type="http://schemas.openxmlformats.org/officeDocument/2006/relationships/slide" Target="slides/slide93.xml"/><Relationship Id="rId256" Type="http://schemas.openxmlformats.org/officeDocument/2006/relationships/slide" Target="slides/slide114.xml"/><Relationship Id="rId277" Type="http://schemas.openxmlformats.org/officeDocument/2006/relationships/slide" Target="slides/slide135.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slide" Target="slides/slide16.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179" Type="http://schemas.openxmlformats.org/officeDocument/2006/relationships/slide" Target="slides/slide37.xml"/><Relationship Id="rId190" Type="http://schemas.openxmlformats.org/officeDocument/2006/relationships/slide" Target="slides/slide48.xml"/><Relationship Id="rId204" Type="http://schemas.openxmlformats.org/officeDocument/2006/relationships/slide" Target="slides/slide62.xml"/><Relationship Id="rId225" Type="http://schemas.openxmlformats.org/officeDocument/2006/relationships/slide" Target="slides/slide83.xml"/><Relationship Id="rId246" Type="http://schemas.openxmlformats.org/officeDocument/2006/relationships/slide" Target="slides/slide104.xml"/><Relationship Id="rId267" Type="http://schemas.openxmlformats.org/officeDocument/2006/relationships/slide" Target="slides/slide125.xml"/><Relationship Id="rId106" Type="http://schemas.openxmlformats.org/officeDocument/2006/relationships/customXml" Target="../customXml/item106.xml"/><Relationship Id="rId127" Type="http://schemas.openxmlformats.org/officeDocument/2006/relationships/customXml" Target="../customXml/item127.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94" Type="http://schemas.openxmlformats.org/officeDocument/2006/relationships/customXml" Target="../customXml/item94.xml"/><Relationship Id="rId148" Type="http://schemas.openxmlformats.org/officeDocument/2006/relationships/slide" Target="slides/slide6.xml"/><Relationship Id="rId169" Type="http://schemas.openxmlformats.org/officeDocument/2006/relationships/slide" Target="slides/slide27.xml"/><Relationship Id="rId4" Type="http://schemas.openxmlformats.org/officeDocument/2006/relationships/customXml" Target="../customXml/item4.xml"/><Relationship Id="rId180" Type="http://schemas.openxmlformats.org/officeDocument/2006/relationships/slide" Target="slides/slide38.xml"/><Relationship Id="rId215" Type="http://schemas.openxmlformats.org/officeDocument/2006/relationships/slide" Target="slides/slide73.xml"/><Relationship Id="rId236" Type="http://schemas.openxmlformats.org/officeDocument/2006/relationships/slide" Target="slides/slide94.xml"/><Relationship Id="rId257" Type="http://schemas.openxmlformats.org/officeDocument/2006/relationships/slide" Target="slides/slide115.xml"/><Relationship Id="rId278" Type="http://schemas.openxmlformats.org/officeDocument/2006/relationships/slide" Target="slides/slide136.xml"/><Relationship Id="rId42" Type="http://schemas.openxmlformats.org/officeDocument/2006/relationships/customXml" Target="../customXml/item42.xml"/><Relationship Id="rId84" Type="http://schemas.openxmlformats.org/officeDocument/2006/relationships/customXml" Target="../customXml/item84.xml"/><Relationship Id="rId138" Type="http://schemas.openxmlformats.org/officeDocument/2006/relationships/customXml" Target="../customXml/item138.xml"/><Relationship Id="rId191" Type="http://schemas.openxmlformats.org/officeDocument/2006/relationships/slide" Target="slides/slide49.xml"/><Relationship Id="rId205" Type="http://schemas.openxmlformats.org/officeDocument/2006/relationships/slide" Target="slides/slide63.xml"/><Relationship Id="rId247" Type="http://schemas.openxmlformats.org/officeDocument/2006/relationships/slide" Target="slides/slide105.xml"/><Relationship Id="rId107" Type="http://schemas.openxmlformats.org/officeDocument/2006/relationships/customXml" Target="../customXml/item107.xml"/><Relationship Id="rId11" Type="http://schemas.openxmlformats.org/officeDocument/2006/relationships/customXml" Target="../customXml/item11.xml"/><Relationship Id="rId53" Type="http://schemas.openxmlformats.org/officeDocument/2006/relationships/customXml" Target="../customXml/item53.xml"/><Relationship Id="rId149" Type="http://schemas.openxmlformats.org/officeDocument/2006/relationships/slide" Target="slides/slide7.xml"/><Relationship Id="rId95" Type="http://schemas.openxmlformats.org/officeDocument/2006/relationships/customXml" Target="../customXml/item95.xml"/><Relationship Id="rId160" Type="http://schemas.openxmlformats.org/officeDocument/2006/relationships/slide" Target="slides/slide18.xml"/><Relationship Id="rId216" Type="http://schemas.openxmlformats.org/officeDocument/2006/relationships/slide" Target="slides/slide74.xml"/><Relationship Id="rId258" Type="http://schemas.openxmlformats.org/officeDocument/2006/relationships/slide" Target="slides/slide11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t>2025/9/18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819A9AE-DFF2-479B-AF37-FAA367F55B3D}" type="datetimeFigureOut">
              <a:rPr lang="zh-CN" altLang="en-US" smtClean="0"/>
              <a:t>2025/9/18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8935AA-09F9-4C1A-89F2-CB34E0111C4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
        <p:nvSpPr>
          <p:cNvPr id="2" name="流程图: 终止 1"/>
          <p:cNvSpPr/>
          <p:nvPr userDrawn="1"/>
        </p:nvSpPr>
        <p:spPr>
          <a:xfrm>
            <a:off x="10914711" y="53924"/>
            <a:ext cx="864096" cy="288032"/>
          </a:xfrm>
          <a:prstGeom prst="flowChartTerminator">
            <a:avLst/>
          </a:prstGeom>
          <a:gradFill>
            <a:gsLst>
              <a:gs pos="84000">
                <a:schemeClr val="accent4"/>
              </a:gs>
              <a:gs pos="0">
                <a:srgbClr val="DE21F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hlinkClick r:id="rId2" action="ppaction://hlinksldjump"/>
          </p:cNvPr>
          <p:cNvSpPr txBox="1"/>
          <p:nvPr userDrawn="1"/>
        </p:nvSpPr>
        <p:spPr>
          <a:xfrm>
            <a:off x="11054096" y="44051"/>
            <a:ext cx="601804" cy="307777"/>
          </a:xfrm>
          <a:prstGeom prst="rect">
            <a:avLst/>
          </a:prstGeom>
          <a:noFill/>
        </p:spPr>
        <p:txBody>
          <a:bodyPr wrap="square" rtlCol="0" anchor="ctr">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目 录</a:t>
            </a:r>
          </a:p>
        </p:txBody>
      </p:sp>
      <p:sp>
        <p:nvSpPr>
          <p:cNvPr id="4" name="燕尾形 3"/>
          <p:cNvSpPr/>
          <p:nvPr userDrawn="1"/>
        </p:nvSpPr>
        <p:spPr>
          <a:xfrm>
            <a:off x="11634791" y="161935"/>
            <a:ext cx="67377" cy="7200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燕尾形 4"/>
          <p:cNvSpPr/>
          <p:nvPr userDrawn="1"/>
        </p:nvSpPr>
        <p:spPr>
          <a:xfrm rot="10800000">
            <a:off x="10986719" y="161935"/>
            <a:ext cx="67377" cy="7200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0" y="-1"/>
            <a:ext cx="12170277" cy="684780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矩形 1"/>
          <p:cNvSpPr/>
          <p:nvPr/>
        </p:nvSpPr>
        <p:spPr>
          <a:xfrm>
            <a:off x="0" y="1"/>
            <a:ext cx="12168188" cy="395878"/>
          </a:xfrm>
          <a:prstGeom prst="rect">
            <a:avLst/>
          </a:prstGeom>
          <a:solidFill>
            <a:srgbClr val="953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srgbClr val="C00000"/>
              </a:solidFill>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p:txStyles>
    <p:titleStyle>
      <a:lvl1pPr algn="l" defTabSz="911860" rtl="0" eaLnBrk="1" latinLnBrk="0" hangingPunct="1">
        <a:lnSpc>
          <a:spcPct val="90000"/>
        </a:lnSpc>
        <a:spcBef>
          <a:spcPct val="0"/>
        </a:spcBef>
        <a:buNone/>
        <a:defRPr sz="4390" kern="1200">
          <a:solidFill>
            <a:schemeClr val="tx1"/>
          </a:solidFill>
          <a:latin typeface="+mj-lt"/>
          <a:ea typeface="+mj-ea"/>
          <a:cs typeface="+mj-cs"/>
        </a:defRPr>
      </a:lvl1pPr>
    </p:titleStyle>
    <p:bodyStyle>
      <a:lvl1pPr marL="227965" indent="-227965" algn="l" defTabSz="911860" rtl="0" eaLnBrk="1" latinLnBrk="0" hangingPunct="1">
        <a:lnSpc>
          <a:spcPct val="90000"/>
        </a:lnSpc>
        <a:spcBef>
          <a:spcPts val="1000"/>
        </a:spcBef>
        <a:buFont typeface="Arial" panose="020B0604020202020204" pitchFamily="34" charset="0"/>
        <a:buChar char="•"/>
        <a:defRPr sz="2795" kern="1200">
          <a:solidFill>
            <a:schemeClr val="tx1"/>
          </a:solidFill>
          <a:latin typeface="+mn-lt"/>
          <a:ea typeface="+mn-ea"/>
          <a:cs typeface="+mn-cs"/>
        </a:defRPr>
      </a:lvl1pPr>
      <a:lvl2pPr marL="683895" indent="-227965" algn="l" defTabSz="911860" rtl="0" eaLnBrk="1" latinLnBrk="0" hangingPunct="1">
        <a:lnSpc>
          <a:spcPct val="90000"/>
        </a:lnSpc>
        <a:spcBef>
          <a:spcPts val="500"/>
        </a:spcBef>
        <a:buFont typeface="Arial" panose="020B0604020202020204" pitchFamily="34" charset="0"/>
        <a:buChar char="•"/>
        <a:defRPr sz="2395" kern="1200">
          <a:solidFill>
            <a:schemeClr val="tx1"/>
          </a:solidFill>
          <a:latin typeface="+mn-lt"/>
          <a:ea typeface="+mn-ea"/>
          <a:cs typeface="+mn-cs"/>
        </a:defRPr>
      </a:lvl2pPr>
      <a:lvl3pPr marL="1140460" indent="-227965" algn="l" defTabSz="911860" rtl="0" eaLnBrk="1" latinLnBrk="0" hangingPunct="1">
        <a:lnSpc>
          <a:spcPct val="90000"/>
        </a:lnSpc>
        <a:spcBef>
          <a:spcPts val="500"/>
        </a:spcBef>
        <a:buFont typeface="Arial" panose="020B0604020202020204" pitchFamily="34" charset="0"/>
        <a:buChar char="•"/>
        <a:defRPr sz="1995" kern="1200">
          <a:solidFill>
            <a:schemeClr val="tx1"/>
          </a:solidFill>
          <a:latin typeface="+mn-lt"/>
          <a:ea typeface="+mn-ea"/>
          <a:cs typeface="+mn-cs"/>
        </a:defRPr>
      </a:lvl3pPr>
      <a:lvl4pPr marL="1596390" indent="-227965" algn="l" defTabSz="911860" rtl="0" eaLnBrk="1" latinLnBrk="0" hangingPunct="1">
        <a:lnSpc>
          <a:spcPct val="90000"/>
        </a:lnSpc>
        <a:spcBef>
          <a:spcPts val="500"/>
        </a:spcBef>
        <a:buFont typeface="Arial" panose="020B0604020202020204" pitchFamily="34" charset="0"/>
        <a:buChar char="•"/>
        <a:defRPr sz="1795" kern="1200">
          <a:solidFill>
            <a:schemeClr val="tx1"/>
          </a:solidFill>
          <a:latin typeface="+mn-lt"/>
          <a:ea typeface="+mn-ea"/>
          <a:cs typeface="+mn-cs"/>
        </a:defRPr>
      </a:lvl4pPr>
      <a:lvl5pPr marL="2052320" indent="-227965" algn="l" defTabSz="911860" rtl="0" eaLnBrk="1" latinLnBrk="0" hangingPunct="1">
        <a:lnSpc>
          <a:spcPct val="90000"/>
        </a:lnSpc>
        <a:spcBef>
          <a:spcPts val="500"/>
        </a:spcBef>
        <a:buFont typeface="Arial" panose="020B0604020202020204" pitchFamily="34" charset="0"/>
        <a:buChar char="•"/>
        <a:defRPr sz="1795" kern="1200">
          <a:solidFill>
            <a:schemeClr val="tx1"/>
          </a:solidFill>
          <a:latin typeface="+mn-lt"/>
          <a:ea typeface="+mn-ea"/>
          <a:cs typeface="+mn-cs"/>
        </a:defRPr>
      </a:lvl5pPr>
      <a:lvl6pPr marL="2508250" indent="-227965" algn="l" defTabSz="911860" rtl="0" eaLnBrk="1" latinLnBrk="0" hangingPunct="1">
        <a:lnSpc>
          <a:spcPct val="90000"/>
        </a:lnSpc>
        <a:spcBef>
          <a:spcPts val="500"/>
        </a:spcBef>
        <a:buFont typeface="Arial" panose="020B0604020202020204" pitchFamily="34" charset="0"/>
        <a:buChar char="•"/>
        <a:defRPr sz="1795" kern="1200">
          <a:solidFill>
            <a:schemeClr val="tx1"/>
          </a:solidFill>
          <a:latin typeface="+mn-lt"/>
          <a:ea typeface="+mn-ea"/>
          <a:cs typeface="+mn-cs"/>
        </a:defRPr>
      </a:lvl6pPr>
      <a:lvl7pPr marL="2964180" indent="-227965" algn="l" defTabSz="911860" rtl="0" eaLnBrk="1" latinLnBrk="0" hangingPunct="1">
        <a:lnSpc>
          <a:spcPct val="90000"/>
        </a:lnSpc>
        <a:spcBef>
          <a:spcPts val="500"/>
        </a:spcBef>
        <a:buFont typeface="Arial" panose="020B0604020202020204" pitchFamily="34" charset="0"/>
        <a:buChar char="•"/>
        <a:defRPr sz="1795" kern="1200">
          <a:solidFill>
            <a:schemeClr val="tx1"/>
          </a:solidFill>
          <a:latin typeface="+mn-lt"/>
          <a:ea typeface="+mn-ea"/>
          <a:cs typeface="+mn-cs"/>
        </a:defRPr>
      </a:lvl7pPr>
      <a:lvl8pPr marL="3420745" indent="-227965" algn="l" defTabSz="911860" rtl="0" eaLnBrk="1" latinLnBrk="0" hangingPunct="1">
        <a:lnSpc>
          <a:spcPct val="90000"/>
        </a:lnSpc>
        <a:spcBef>
          <a:spcPts val="500"/>
        </a:spcBef>
        <a:buFont typeface="Arial" panose="020B0604020202020204" pitchFamily="34" charset="0"/>
        <a:buChar char="•"/>
        <a:defRPr sz="1795" kern="1200">
          <a:solidFill>
            <a:schemeClr val="tx1"/>
          </a:solidFill>
          <a:latin typeface="+mn-lt"/>
          <a:ea typeface="+mn-ea"/>
          <a:cs typeface="+mn-cs"/>
        </a:defRPr>
      </a:lvl8pPr>
      <a:lvl9pPr marL="3876675" indent="-227965" algn="l" defTabSz="911860" rtl="0" eaLnBrk="1" latinLnBrk="0" hangingPunct="1">
        <a:lnSpc>
          <a:spcPct val="90000"/>
        </a:lnSpc>
        <a:spcBef>
          <a:spcPts val="500"/>
        </a:spcBef>
        <a:buFont typeface="Arial" panose="020B0604020202020204" pitchFamily="34" charset="0"/>
        <a:buChar char="•"/>
        <a:defRPr sz="1795" kern="1200">
          <a:solidFill>
            <a:schemeClr val="tx1"/>
          </a:solidFill>
          <a:latin typeface="+mn-lt"/>
          <a:ea typeface="+mn-ea"/>
          <a:cs typeface="+mn-cs"/>
        </a:defRPr>
      </a:lvl9pPr>
    </p:bodyStyle>
    <p:otherStyle>
      <a:defPPr>
        <a:defRPr lang="zh-CN"/>
      </a:defPPr>
      <a:lvl1pPr marL="0" algn="l" defTabSz="911860" rtl="0" eaLnBrk="1" latinLnBrk="0" hangingPunct="1">
        <a:defRPr sz="1795" kern="1200">
          <a:solidFill>
            <a:schemeClr val="tx1"/>
          </a:solidFill>
          <a:latin typeface="+mn-lt"/>
          <a:ea typeface="+mn-ea"/>
          <a:cs typeface="+mn-cs"/>
        </a:defRPr>
      </a:lvl1pPr>
      <a:lvl2pPr marL="455930" algn="l" defTabSz="911860" rtl="0" eaLnBrk="1" latinLnBrk="0" hangingPunct="1">
        <a:defRPr sz="1795" kern="1200">
          <a:solidFill>
            <a:schemeClr val="tx1"/>
          </a:solidFill>
          <a:latin typeface="+mn-lt"/>
          <a:ea typeface="+mn-ea"/>
          <a:cs typeface="+mn-cs"/>
        </a:defRPr>
      </a:lvl2pPr>
      <a:lvl3pPr marL="911860" algn="l" defTabSz="911860" rtl="0" eaLnBrk="1" latinLnBrk="0" hangingPunct="1">
        <a:defRPr sz="1795" kern="1200">
          <a:solidFill>
            <a:schemeClr val="tx1"/>
          </a:solidFill>
          <a:latin typeface="+mn-lt"/>
          <a:ea typeface="+mn-ea"/>
          <a:cs typeface="+mn-cs"/>
        </a:defRPr>
      </a:lvl3pPr>
      <a:lvl4pPr marL="1368425" algn="l" defTabSz="911860" rtl="0" eaLnBrk="1" latinLnBrk="0" hangingPunct="1">
        <a:defRPr sz="1795" kern="1200">
          <a:solidFill>
            <a:schemeClr val="tx1"/>
          </a:solidFill>
          <a:latin typeface="+mn-lt"/>
          <a:ea typeface="+mn-ea"/>
          <a:cs typeface="+mn-cs"/>
        </a:defRPr>
      </a:lvl4pPr>
      <a:lvl5pPr marL="1824355" algn="l" defTabSz="911860" rtl="0" eaLnBrk="1" latinLnBrk="0" hangingPunct="1">
        <a:defRPr sz="1795" kern="1200">
          <a:solidFill>
            <a:schemeClr val="tx1"/>
          </a:solidFill>
          <a:latin typeface="+mn-lt"/>
          <a:ea typeface="+mn-ea"/>
          <a:cs typeface="+mn-cs"/>
        </a:defRPr>
      </a:lvl5pPr>
      <a:lvl6pPr marL="2280285" algn="l" defTabSz="911860" rtl="0" eaLnBrk="1" latinLnBrk="0" hangingPunct="1">
        <a:defRPr sz="1795" kern="1200">
          <a:solidFill>
            <a:schemeClr val="tx1"/>
          </a:solidFill>
          <a:latin typeface="+mn-lt"/>
          <a:ea typeface="+mn-ea"/>
          <a:cs typeface="+mn-cs"/>
        </a:defRPr>
      </a:lvl6pPr>
      <a:lvl7pPr marL="2736215" algn="l" defTabSz="911860" rtl="0" eaLnBrk="1" latinLnBrk="0" hangingPunct="1">
        <a:defRPr sz="1795" kern="1200">
          <a:solidFill>
            <a:schemeClr val="tx1"/>
          </a:solidFill>
          <a:latin typeface="+mn-lt"/>
          <a:ea typeface="+mn-ea"/>
          <a:cs typeface="+mn-cs"/>
        </a:defRPr>
      </a:lvl7pPr>
      <a:lvl8pPr marL="3192145" algn="l" defTabSz="911860" rtl="0" eaLnBrk="1" latinLnBrk="0" hangingPunct="1">
        <a:defRPr sz="1795" kern="1200">
          <a:solidFill>
            <a:schemeClr val="tx1"/>
          </a:solidFill>
          <a:latin typeface="+mn-lt"/>
          <a:ea typeface="+mn-ea"/>
          <a:cs typeface="+mn-cs"/>
        </a:defRPr>
      </a:lvl8pPr>
      <a:lvl9pPr marL="3648710" algn="l" defTabSz="911860" rtl="0" eaLnBrk="1" latinLnBrk="0" hangingPunct="1">
        <a:defRPr sz="179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68188" cy="6846634"/>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3" Type="http://schemas.openxmlformats.org/officeDocument/2006/relationships/image" Target="../media/image3.png"/><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1.xml"/><Relationship Id="rId2" Type="http://schemas.openxmlformats.org/officeDocument/2006/relationships/slide" Target="slide5.xml"/><Relationship Id="rId16" Type="http://schemas.openxmlformats.org/officeDocument/2006/relationships/slide" Target="slide28.xml"/><Relationship Id="rId1" Type="http://schemas.openxmlformats.org/officeDocument/2006/relationships/slideLayout" Target="../slideLayouts/slideLayout4.xml"/><Relationship Id="rId6" Type="http://schemas.openxmlformats.org/officeDocument/2006/relationships/slide" Target="slide7.xml"/><Relationship Id="rId11" Type="http://schemas.openxmlformats.org/officeDocument/2006/relationships/slide" Target="slide16.xml"/><Relationship Id="rId5" Type="http://schemas.openxmlformats.org/officeDocument/2006/relationships/slide" Target="slide6.xml"/><Relationship Id="rId15" Type="http://schemas.openxmlformats.org/officeDocument/2006/relationships/slide" Target="slide24.xml"/><Relationship Id="rId10" Type="http://schemas.openxmlformats.org/officeDocument/2006/relationships/slide" Target="slide15.xml"/><Relationship Id="rId4" Type="http://schemas.openxmlformats.org/officeDocument/2006/relationships/slide" Target="slide23.xml"/><Relationship Id="rId9" Type="http://schemas.openxmlformats.org/officeDocument/2006/relationships/slide" Target="slide12.xml"/><Relationship Id="rId14" Type="http://schemas.openxmlformats.org/officeDocument/2006/relationships/slide" Target="slide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38.xml"/><Relationship Id="rId7" Type="http://schemas.openxmlformats.org/officeDocument/2006/relationships/slide" Target="slide45.xml"/><Relationship Id="rId2" Type="http://schemas.openxmlformats.org/officeDocument/2006/relationships/slide" Target="slide32.xml"/><Relationship Id="rId1" Type="http://schemas.openxmlformats.org/officeDocument/2006/relationships/slideLayout" Target="../slideLayouts/slideLayout4.xml"/><Relationship Id="rId6" Type="http://schemas.openxmlformats.org/officeDocument/2006/relationships/slide" Target="slide44.xml"/><Relationship Id="rId5" Type="http://schemas.openxmlformats.org/officeDocument/2006/relationships/slide" Target="slide42.xml"/><Relationship Id="rId4" Type="http://schemas.openxmlformats.org/officeDocument/2006/relationships/slide" Target="slide4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slide" Target="slide68.xml"/><Relationship Id="rId18" Type="http://schemas.openxmlformats.org/officeDocument/2006/relationships/slide" Target="slide77.xml"/><Relationship Id="rId3" Type="http://schemas.openxmlformats.org/officeDocument/2006/relationships/slide" Target="slide47.xml"/><Relationship Id="rId21" Type="http://schemas.openxmlformats.org/officeDocument/2006/relationships/slide" Target="slide86.xml"/><Relationship Id="rId7" Type="http://schemas.openxmlformats.org/officeDocument/2006/relationships/slide" Target="slide56.xml"/><Relationship Id="rId12" Type="http://schemas.openxmlformats.org/officeDocument/2006/relationships/slide" Target="slide67.xml"/><Relationship Id="rId17" Type="http://schemas.openxmlformats.org/officeDocument/2006/relationships/slide" Target="slide76.xml"/><Relationship Id="rId2" Type="http://schemas.openxmlformats.org/officeDocument/2006/relationships/slide" Target="slide46.xml"/><Relationship Id="rId16" Type="http://schemas.openxmlformats.org/officeDocument/2006/relationships/slide" Target="slide74.xml"/><Relationship Id="rId20" Type="http://schemas.openxmlformats.org/officeDocument/2006/relationships/slide" Target="slide83.xml"/><Relationship Id="rId1" Type="http://schemas.openxmlformats.org/officeDocument/2006/relationships/slideLayout" Target="../slideLayouts/slideLayout4.xml"/><Relationship Id="rId6" Type="http://schemas.openxmlformats.org/officeDocument/2006/relationships/slide" Target="slide54.xml"/><Relationship Id="rId11" Type="http://schemas.openxmlformats.org/officeDocument/2006/relationships/slide" Target="slide66.xml"/><Relationship Id="rId24" Type="http://schemas.openxmlformats.org/officeDocument/2006/relationships/slide" Target="slide5.xml"/><Relationship Id="rId5" Type="http://schemas.openxmlformats.org/officeDocument/2006/relationships/slide" Target="slide53.xml"/><Relationship Id="rId15" Type="http://schemas.openxmlformats.org/officeDocument/2006/relationships/slide" Target="slide72.xml"/><Relationship Id="rId23" Type="http://schemas.openxmlformats.org/officeDocument/2006/relationships/slide" Target="slide90.xml"/><Relationship Id="rId10" Type="http://schemas.openxmlformats.org/officeDocument/2006/relationships/slide" Target="slide62.xml"/><Relationship Id="rId19" Type="http://schemas.openxmlformats.org/officeDocument/2006/relationships/slide" Target="slide80.xml"/><Relationship Id="rId4" Type="http://schemas.openxmlformats.org/officeDocument/2006/relationships/slide" Target="slide49.xml"/><Relationship Id="rId9" Type="http://schemas.openxmlformats.org/officeDocument/2006/relationships/slide" Target="slide57.xml"/><Relationship Id="rId14" Type="http://schemas.openxmlformats.org/officeDocument/2006/relationships/slide" Target="slide71.xml"/><Relationship Id="rId22" Type="http://schemas.openxmlformats.org/officeDocument/2006/relationships/slide" Target="slide8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93.xml"/><Relationship Id="rId1" Type="http://schemas.openxmlformats.org/officeDocument/2006/relationships/slideLayout" Target="../slideLayouts/slideLayout4.xml"/><Relationship Id="rId5" Type="http://schemas.openxmlformats.org/officeDocument/2006/relationships/slide" Target="slide123.xml"/><Relationship Id="rId4" Type="http://schemas.openxmlformats.org/officeDocument/2006/relationships/slide" Target="slide10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12.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5480" y="1094740"/>
            <a:ext cx="2609215" cy="1030605"/>
          </a:xfrm>
          <a:prstGeom prst="rect">
            <a:avLst/>
          </a:prstGeom>
          <a:noFill/>
        </p:spPr>
        <p:txBody>
          <a:bodyPr wrap="square" rtlCol="0">
            <a:noAutofit/>
          </a:bodyPr>
          <a:lstStyle/>
          <a:p>
            <a:pPr algn="l">
              <a:lnSpc>
                <a:spcPct val="150000"/>
              </a:lnSpc>
              <a:buClrTx/>
              <a:buSzTx/>
              <a:buFontTx/>
              <a:defRPr/>
            </a:pPr>
            <a:r>
              <a:rPr lang="zh-CN" altLang="en-US" sz="2400"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2" action="ppaction://hlinksldjump"/>
              </a:rPr>
              <a:t>谓语动词的时态</a:t>
            </a:r>
          </a:p>
        </p:txBody>
      </p:sp>
      <p:sp>
        <p:nvSpPr>
          <p:cNvPr id="5" name="文本框 4"/>
          <p:cNvSpPr txBox="1"/>
          <p:nvPr/>
        </p:nvSpPr>
        <p:spPr>
          <a:xfrm>
            <a:off x="611360" y="1653315"/>
            <a:ext cx="2023180" cy="498598"/>
          </a:xfrm>
          <a:prstGeom prst="rect">
            <a:avLst/>
          </a:prstGeom>
          <a:noFill/>
        </p:spPr>
        <p:txBody>
          <a:bodyPr wrap="square" rtlCol="0">
            <a:spAutoFit/>
          </a:bodyPr>
          <a:lstStyle/>
          <a:p>
            <a:pPr algn="l">
              <a:lnSpc>
                <a:spcPct val="150000"/>
              </a:lnSpc>
              <a:buClrTx/>
              <a:buSzTx/>
              <a:buFontTx/>
              <a:defRPr/>
            </a:pP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2" action="ppaction://hlinksldjump"/>
              </a:rPr>
              <a:t>体系透视</a:t>
            </a:r>
            <a:endPar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p:txBody>
      </p:sp>
      <p:sp>
        <p:nvSpPr>
          <p:cNvPr id="15" name="文本框 14"/>
          <p:cNvSpPr txBox="1"/>
          <p:nvPr/>
        </p:nvSpPr>
        <p:spPr>
          <a:xfrm>
            <a:off x="301118" y="567385"/>
            <a:ext cx="2207762" cy="521888"/>
          </a:xfrm>
          <a:prstGeom prst="rect">
            <a:avLst/>
          </a:prstGeom>
          <a:noFill/>
        </p:spPr>
        <p:txBody>
          <a:bodyPr wrap="square" rtlCol="0">
            <a:spAutoFit/>
          </a:bodyPr>
          <a:lstStyle/>
          <a:p>
            <a:r>
              <a:rPr lang="zh-CN" altLang="en-US" sz="2795" b="1" dirty="0">
                <a:solidFill>
                  <a:srgbClr val="953FA3"/>
                </a:solidFill>
                <a:latin typeface="微软雅黑" panose="020B0503020204020204" pitchFamily="34" charset="-122"/>
                <a:ea typeface="微软雅黑" panose="020B0503020204020204" pitchFamily="34" charset="-122"/>
              </a:rPr>
              <a:t>目 录</a:t>
            </a:r>
          </a:p>
        </p:txBody>
      </p:sp>
      <p:cxnSp>
        <p:nvCxnSpPr>
          <p:cNvPr id="17" name="直接连接符 16"/>
          <p:cNvCxnSpPr/>
          <p:nvPr/>
        </p:nvCxnSpPr>
        <p:spPr>
          <a:xfrm>
            <a:off x="402720" y="1061875"/>
            <a:ext cx="11054641" cy="0"/>
          </a:xfrm>
          <a:prstGeom prst="line">
            <a:avLst/>
          </a:prstGeom>
          <a:ln>
            <a:solidFill>
              <a:srgbClr val="9E27B5"/>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37" y="1691950"/>
            <a:ext cx="702565" cy="647100"/>
          </a:xfrm>
          <a:prstGeom prst="rect">
            <a:avLst/>
          </a:prstGeom>
        </p:spPr>
      </p:pic>
      <p:sp>
        <p:nvSpPr>
          <p:cNvPr id="9" name="文本框 8"/>
          <p:cNvSpPr txBox="1"/>
          <p:nvPr/>
        </p:nvSpPr>
        <p:spPr>
          <a:xfrm>
            <a:off x="6491153" y="1096299"/>
            <a:ext cx="1530328" cy="645160"/>
          </a:xfrm>
          <a:prstGeom prst="rect">
            <a:avLst/>
          </a:prstGeom>
          <a:noFill/>
        </p:spPr>
        <p:txBody>
          <a:bodyPr wrap="square" rtlCol="0">
            <a:spAutoFit/>
          </a:bodyPr>
          <a:lstStyle/>
          <a:p>
            <a:pPr algn="l">
              <a:lnSpc>
                <a:spcPct val="150000"/>
              </a:lnSpc>
              <a:buClrTx/>
              <a:buSzTx/>
              <a:buFontTx/>
              <a:defRPr/>
            </a:pPr>
            <a:r>
              <a:rPr lang="zh-CN" altLang="en-US" sz="2400"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4" action="ppaction://hlinksldjump"/>
              </a:rPr>
              <a:t>被动语态</a:t>
            </a:r>
          </a:p>
        </p:txBody>
      </p:sp>
      <p:sp>
        <p:nvSpPr>
          <p:cNvPr id="20" name="文本框 19"/>
          <p:cNvSpPr txBox="1"/>
          <p:nvPr/>
        </p:nvSpPr>
        <p:spPr>
          <a:xfrm>
            <a:off x="610260" y="2158470"/>
            <a:ext cx="4537730" cy="2855397"/>
          </a:xfrm>
          <a:prstGeom prst="rect">
            <a:avLst/>
          </a:prstGeom>
          <a:noFill/>
        </p:spPr>
        <p:txBody>
          <a:bodyPr wrap="square" rtlCol="0">
            <a:spAutoFit/>
          </a:bodyPr>
          <a:lstStyle/>
          <a:p>
            <a:pPr algn="l">
              <a:lnSpc>
                <a:spcPct val="150000"/>
              </a:lnSpc>
              <a:buClrTx/>
              <a:buSzTx/>
              <a:buFontTx/>
              <a:defRPr/>
            </a:pP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5" action="ppaction://hlinksldjump"/>
              </a:rPr>
              <a:t>重难透析</a:t>
            </a:r>
            <a:endPar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5" action="ppaction://hlinksldjump"/>
            </a:endParaRPr>
          </a:p>
          <a:p>
            <a:pPr algn="l">
              <a:lnSpc>
                <a:spcPct val="150000"/>
              </a:lnSpc>
              <a:buClrTx/>
              <a:buSzTx/>
              <a:buFontTx/>
              <a:defRPr/>
            </a:pP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5" action="ppaction://hlinksldjump"/>
              </a:rPr>
              <a:t>1.</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5" action="ppaction://hlinksldjump"/>
              </a:rPr>
              <a:t>一般现在时</a:t>
            </a: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rPr>
              <a:t>       </a:t>
            </a: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6" action="ppaction://hlinksldjump"/>
              </a:rPr>
              <a:t>2.</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6" action="ppaction://hlinksldjump"/>
              </a:rPr>
              <a:t>现在进行时</a:t>
            </a:r>
            <a:endPar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a:p>
            <a:pPr algn="l">
              <a:lnSpc>
                <a:spcPct val="150000"/>
              </a:lnSpc>
              <a:buClrTx/>
              <a:buSzTx/>
              <a:buFontTx/>
              <a:defRPr/>
            </a:pP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7" action="ppaction://hlinksldjump"/>
              </a:rPr>
              <a:t>3.</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7" action="ppaction://hlinksldjump"/>
              </a:rPr>
              <a:t>现在完成时</a:t>
            </a: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rPr>
              <a:t>       </a:t>
            </a: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8" action="ppaction://hlinksldjump"/>
              </a:rPr>
              <a:t>4.</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8" action="ppaction://hlinksldjump"/>
              </a:rPr>
              <a:t>现在完成进行时</a:t>
            </a:r>
            <a:endPar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a:p>
            <a:pPr algn="l">
              <a:lnSpc>
                <a:spcPct val="150000"/>
              </a:lnSpc>
              <a:buClrTx/>
              <a:buSzTx/>
              <a:buFontTx/>
              <a:defRPr/>
            </a:pP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9" action="ppaction://hlinksldjump"/>
              </a:rPr>
              <a:t>5.</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9" action="ppaction://hlinksldjump"/>
              </a:rPr>
              <a:t>一般过去时</a:t>
            </a: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rPr>
              <a:t>       </a:t>
            </a: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0" action="ppaction://hlinksldjump"/>
              </a:rPr>
              <a:t>6.</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0" action="ppaction://hlinksldjump"/>
              </a:rPr>
              <a:t>过去完成时</a:t>
            </a:r>
            <a:endPar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a:p>
            <a:pPr algn="l">
              <a:lnSpc>
                <a:spcPct val="150000"/>
              </a:lnSpc>
              <a:buClrTx/>
              <a:buSzTx/>
              <a:buFontTx/>
              <a:defRPr/>
            </a:pP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1" action="ppaction://hlinksldjump"/>
              </a:rPr>
              <a:t>7.</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1" action="ppaction://hlinksldjump"/>
              </a:rPr>
              <a:t>一般将来时</a:t>
            </a: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rPr>
              <a:t>       </a:t>
            </a: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2" action="ppaction://hlinksldjump"/>
              </a:rPr>
              <a:t>8.</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2" action="ppaction://hlinksldjump"/>
              </a:rPr>
              <a:t>将来进行时</a:t>
            </a:r>
            <a:endPar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a:p>
            <a:pPr algn="l">
              <a:lnSpc>
                <a:spcPct val="150000"/>
              </a:lnSpc>
              <a:buClrTx/>
              <a:buSzTx/>
              <a:buFontTx/>
              <a:defRPr/>
            </a:pP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3" action="ppaction://hlinksldjump"/>
              </a:rPr>
              <a:t>9.</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3" action="ppaction://hlinksldjump"/>
              </a:rPr>
              <a:t>将来完成时</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rPr>
              <a:t>      </a:t>
            </a: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4" action="ppaction://hlinksldjump"/>
              </a:rPr>
              <a:t>10.</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4" action="ppaction://hlinksldjump"/>
              </a:rPr>
              <a:t>过去将来时</a:t>
            </a:r>
            <a:endPar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p:txBody>
      </p:sp>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38" y="2197105"/>
            <a:ext cx="702565" cy="647100"/>
          </a:xfrm>
          <a:prstGeom prst="rect">
            <a:avLst/>
          </a:prstGeom>
        </p:spPr>
      </p:pic>
      <p:sp>
        <p:nvSpPr>
          <p:cNvPr id="22" name="文本框 21"/>
          <p:cNvSpPr txBox="1"/>
          <p:nvPr/>
        </p:nvSpPr>
        <p:spPr>
          <a:xfrm>
            <a:off x="6437178" y="1581307"/>
            <a:ext cx="2023180" cy="498598"/>
          </a:xfrm>
          <a:prstGeom prst="rect">
            <a:avLst/>
          </a:prstGeom>
          <a:noFill/>
        </p:spPr>
        <p:txBody>
          <a:bodyPr wrap="square" rtlCol="0">
            <a:spAutoFit/>
          </a:bodyPr>
          <a:lstStyle/>
          <a:p>
            <a:pPr algn="l">
              <a:lnSpc>
                <a:spcPct val="150000"/>
              </a:lnSpc>
              <a:buClrTx/>
              <a:buSzTx/>
              <a:buFontTx/>
              <a:defRPr/>
            </a:pP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4" action="ppaction://hlinksldjump"/>
              </a:rPr>
              <a:t>体系透视</a:t>
            </a:r>
            <a:endPar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p:txBody>
      </p:sp>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6355" y="1619942"/>
            <a:ext cx="702565" cy="647100"/>
          </a:xfrm>
          <a:prstGeom prst="rect">
            <a:avLst/>
          </a:prstGeom>
        </p:spPr>
      </p:pic>
      <p:sp>
        <p:nvSpPr>
          <p:cNvPr id="24" name="文本框 23"/>
          <p:cNvSpPr txBox="1"/>
          <p:nvPr/>
        </p:nvSpPr>
        <p:spPr>
          <a:xfrm>
            <a:off x="6436078" y="2086462"/>
            <a:ext cx="3824479" cy="1934376"/>
          </a:xfrm>
          <a:prstGeom prst="rect">
            <a:avLst/>
          </a:prstGeom>
          <a:noFill/>
        </p:spPr>
        <p:txBody>
          <a:bodyPr wrap="square" rtlCol="0">
            <a:spAutoFit/>
          </a:bodyPr>
          <a:lstStyle/>
          <a:p>
            <a:pPr algn="l">
              <a:lnSpc>
                <a:spcPct val="150000"/>
              </a:lnSpc>
              <a:buClrTx/>
              <a:buSzTx/>
              <a:buFontTx/>
              <a:defRPr/>
            </a:pP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5" action="ppaction://hlinksldjump"/>
              </a:rPr>
              <a:t>重难透析</a:t>
            </a:r>
            <a:endPar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5" action="ppaction://hlinksldjump"/>
            </a:endParaRPr>
          </a:p>
          <a:p>
            <a:pPr algn="l">
              <a:lnSpc>
                <a:spcPct val="150000"/>
              </a:lnSpc>
              <a:buClrTx/>
              <a:buSzTx/>
              <a:buFontTx/>
              <a:defRPr/>
            </a:pP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5" action="ppaction://hlinksldjump"/>
              </a:rPr>
              <a:t>1.</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5" action="ppaction://hlinksldjump"/>
              </a:rPr>
              <a:t>主动语态与被动语态的转换</a:t>
            </a:r>
            <a:endPar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a:p>
            <a:pPr algn="l">
              <a:lnSpc>
                <a:spcPct val="150000"/>
              </a:lnSpc>
              <a:buClrTx/>
              <a:buSzTx/>
              <a:buFontTx/>
              <a:defRPr/>
            </a:pP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6" action="ppaction://hlinksldjump"/>
              </a:rPr>
              <a:t>2.</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6" action="ppaction://hlinksldjump"/>
              </a:rPr>
              <a:t>主动形式表被动意义</a:t>
            </a:r>
            <a:endPar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a:p>
            <a:pPr algn="l">
              <a:lnSpc>
                <a:spcPct val="150000"/>
              </a:lnSpc>
              <a:buClrTx/>
              <a:buSzTx/>
              <a:buFontTx/>
              <a:defRPr/>
            </a:pP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7" action="ppaction://hlinksldjump"/>
              </a:rPr>
              <a:t>3.</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7" action="ppaction://hlinksldjump"/>
              </a:rPr>
              <a:t>不能用被动语态的情况</a:t>
            </a:r>
            <a:endPar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p:txBody>
      </p:sp>
      <p:pic>
        <p:nvPicPr>
          <p:cNvPr id="26" name="图片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256" y="2125097"/>
            <a:ext cx="702565" cy="6471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44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3.现在完成时</a:t>
            </a:r>
            <a:endParaRPr lang="zh-CN" altLang="en-US" b="1" dirty="0"/>
          </a:p>
        </p:txBody>
      </p:sp>
      <p:graphicFrame>
        <p:nvGraphicFramePr>
          <p:cNvPr id="3" name="表格 2"/>
          <p:cNvGraphicFramePr>
            <a:graphicFrameLocks noGrp="1"/>
          </p:cNvGraphicFramePr>
          <p:nvPr/>
        </p:nvGraphicFramePr>
        <p:xfrm>
          <a:off x="394975" y="1187847"/>
          <a:ext cx="11469370" cy="5475605"/>
        </p:xfrm>
        <a:graphic>
          <a:graphicData uri="http://schemas.openxmlformats.org/drawingml/2006/table">
            <a:tbl>
              <a:tblPr/>
              <a:tblGrid>
                <a:gridCol w="3362960">
                  <a:extLst>
                    <a:ext uri="{9D8B030D-6E8A-4147-A177-3AD203B41FA5}">
                      <a16:colId xmlns:a16="http://schemas.microsoft.com/office/drawing/2014/main" val="20000"/>
                    </a:ext>
                  </a:extLst>
                </a:gridCol>
                <a:gridCol w="3891280">
                  <a:extLst>
                    <a:ext uri="{9D8B030D-6E8A-4147-A177-3AD203B41FA5}">
                      <a16:colId xmlns:a16="http://schemas.microsoft.com/office/drawing/2014/main" val="20001"/>
                    </a:ext>
                  </a:extLst>
                </a:gridCol>
                <a:gridCol w="4215080">
                  <a:extLst>
                    <a:ext uri="{9D8B030D-6E8A-4147-A177-3AD203B41FA5}">
                      <a16:colId xmlns:a16="http://schemas.microsoft.com/office/drawing/2014/main" val="20002"/>
                    </a:ext>
                  </a:extLst>
                </a:gridCol>
              </a:tblGrid>
              <a:tr h="563328">
                <a:tc>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用法</a:t>
                      </a:r>
                    </a:p>
                  </a:txBody>
                  <a:tcPr marL="45720" marR="45720"/>
                </a:tc>
                <a:tc>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例句</a:t>
                      </a:r>
                    </a:p>
                  </a:txBody>
                  <a:tcPr marL="45720" marR="45720"/>
                </a:tc>
                <a:tc>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备注</a:t>
                      </a:r>
                    </a:p>
                  </a:txBody>
                  <a:tcPr marL="45720" marR="45720"/>
                </a:tc>
                <a:extLst>
                  <a:ext uri="{0D108BD9-81ED-4DB2-BD59-A6C34878D82A}">
                    <a16:rowId xmlns:a16="http://schemas.microsoft.com/office/drawing/2014/main" val="10000"/>
                  </a:ext>
                </a:extLst>
              </a:tr>
              <a:tr h="1401984">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表示动作发生在过去,到现在已经完成,却给现在留下某种影响或结果</a:t>
                      </a:r>
                      <a:r>
                        <a:rPr lang="en-US" altLang="zh-CN" sz="1815" kern="0" dirty="0">
                          <a:solidFill>
                            <a:srgbClr val="000000"/>
                          </a:solidFill>
                          <a:latin typeface="Times New Roman" panose="02020603050405020304" pitchFamily="65" charset="-122"/>
                          <a:ea typeface="宋体" panose="02010600030101010101" pitchFamily="2" charset="-122"/>
                        </a:rPr>
                        <a:t> </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Children </a:t>
                      </a:r>
                      <a:r>
                        <a:rPr lang="zh-CN" altLang="en-US" sz="1815" u="sng" kern="0" dirty="0">
                          <a:solidFill>
                            <a:srgbClr val="000000"/>
                          </a:solidFill>
                          <a:latin typeface="Times New Roman" panose="02020603050405020304" pitchFamily="65" charset="-122"/>
                          <a:ea typeface="宋体" panose="02010600030101010101" pitchFamily="2" charset="-122"/>
                        </a:rPr>
                        <a:t>have already adapted</a:t>
                      </a:r>
                      <a:r>
                        <a:rPr lang="zh-CN" altLang="en-US" sz="1815" kern="0" dirty="0">
                          <a:solidFill>
                            <a:srgbClr val="000000"/>
                          </a:solidFill>
                          <a:latin typeface="Times New Roman" panose="02020603050405020304" pitchFamily="65" charset="-122"/>
                          <a:ea typeface="宋体" panose="02010600030101010101" pitchFamily="2" charset="-122"/>
                        </a:rPr>
                        <a:t> to the </a:t>
                      </a:r>
                      <a:br>
                        <a:rPr lang="zh-CN" altLang="en-US" sz="1815" kern="0" dirty="0">
                          <a:solidFill>
                            <a:srgbClr val="000000"/>
                          </a:solidFill>
                          <a:latin typeface="Times New Roman" panose="02020603050405020304" pitchFamily="65" charset="-122"/>
                          <a:ea typeface="宋体" panose="02010600030101010101" pitchFamily="2" charset="-122"/>
                        </a:rPr>
                      </a:br>
                      <a:r>
                        <a:rPr lang="zh-CN" altLang="en-US" sz="1815" kern="0" dirty="0">
                          <a:solidFill>
                            <a:srgbClr val="000000"/>
                          </a:solidFill>
                          <a:latin typeface="Times New Roman" panose="02020603050405020304" pitchFamily="65" charset="-122"/>
                          <a:ea typeface="宋体" panose="02010600030101010101" pitchFamily="2" charset="-122"/>
                        </a:rPr>
                        <a:t>new life here. 孩子们已经适应了这</a:t>
                      </a:r>
                      <a:br>
                        <a:rPr lang="zh-CN" altLang="en-US" sz="1815" kern="0" dirty="0">
                          <a:solidFill>
                            <a:srgbClr val="000000"/>
                          </a:solidFill>
                          <a:latin typeface="Times New Roman" panose="02020603050405020304" pitchFamily="65" charset="-122"/>
                          <a:ea typeface="宋体" panose="02010600030101010101" pitchFamily="2" charset="-122"/>
                        </a:rPr>
                      </a:br>
                      <a:r>
                        <a:rPr lang="zh-CN" altLang="en-US" sz="1815" kern="0" dirty="0">
                          <a:solidFill>
                            <a:srgbClr val="000000"/>
                          </a:solidFill>
                          <a:latin typeface="Times New Roman" panose="02020603050405020304" pitchFamily="65" charset="-122"/>
                          <a:ea typeface="宋体" panose="02010600030101010101" pitchFamily="2" charset="-122"/>
                        </a:rPr>
                        <a:t>里的新生活。</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常与already、before、lately、recently、</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ever、never等词连用</a:t>
                      </a:r>
                    </a:p>
                  </a:txBody>
                  <a:tcPr marL="45720" marR="45720"/>
                </a:tc>
                <a:extLst>
                  <a:ext uri="{0D108BD9-81ED-4DB2-BD59-A6C34878D82A}">
                    <a16:rowId xmlns:a16="http://schemas.microsoft.com/office/drawing/2014/main" val="10001"/>
                  </a:ext>
                </a:extLst>
              </a:tr>
              <a:tr h="1338580">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表示动作或状态从过去某时开始,持续到现在,可能继续下去,也可能刚刚结束</a:t>
                      </a:r>
                    </a:p>
                  </a:txBody>
                  <a:tcPr marL="45720" marR="45720"/>
                </a:tc>
                <a:tc>
                  <a:txBody>
                    <a:bodyPr/>
                    <a:lstStyle/>
                    <a:p>
                      <a:pPr eaLnBrk="0" latinLnBrk="1" hangingPunct="0">
                        <a:lnSpc>
                          <a:spcPct val="150000"/>
                        </a:lnSpc>
                        <a:spcBef>
                          <a:spcPts val="0"/>
                        </a:spcBef>
                      </a:pPr>
                      <a:r>
                        <a:rPr lang="zh-CN" altLang="en-US" sz="1815" u="sng" kern="0" dirty="0">
                          <a:solidFill>
                            <a:srgbClr val="000000"/>
                          </a:solidFill>
                          <a:latin typeface="Times New Roman" panose="02020603050405020304" pitchFamily="65" charset="-122"/>
                          <a:ea typeface="宋体" panose="02010600030101010101" pitchFamily="2" charset="-122"/>
                        </a:rPr>
                        <a:t>So far</a:t>
                      </a:r>
                      <a:r>
                        <a:rPr lang="zh-CN" altLang="en-US" sz="1815" kern="0" dirty="0">
                          <a:solidFill>
                            <a:srgbClr val="000000"/>
                          </a:solidFill>
                          <a:latin typeface="Times New Roman" panose="02020603050405020304" pitchFamily="65" charset="-122"/>
                          <a:ea typeface="宋体" panose="02010600030101010101" pitchFamily="2" charset="-122"/>
                        </a:rPr>
                        <a:t> they </a:t>
                      </a:r>
                      <a:r>
                        <a:rPr lang="zh-CN" altLang="en-US" sz="1815" u="sng" kern="0" dirty="0">
                          <a:solidFill>
                            <a:srgbClr val="000000"/>
                          </a:solidFill>
                          <a:latin typeface="Times New Roman" panose="02020603050405020304" pitchFamily="65" charset="-122"/>
                          <a:ea typeface="宋体" panose="02010600030101010101" pitchFamily="2" charset="-122"/>
                        </a:rPr>
                        <a:t>have made</a:t>
                      </a:r>
                      <a:r>
                        <a:rPr lang="zh-CN" altLang="en-US" sz="1815" kern="0" dirty="0">
                          <a:solidFill>
                            <a:srgbClr val="000000"/>
                          </a:solidFill>
                          <a:latin typeface="Times New Roman" panose="02020603050405020304" pitchFamily="65" charset="-122"/>
                          <a:ea typeface="宋体" panose="02010600030101010101" pitchFamily="2" charset="-122"/>
                        </a:rPr>
                        <a:t> much progress </a:t>
                      </a:r>
                      <a:br>
                        <a:rPr lang="zh-CN" altLang="en-US" sz="1815" kern="0" dirty="0">
                          <a:solidFill>
                            <a:srgbClr val="000000"/>
                          </a:solidFill>
                          <a:latin typeface="Times New Roman" panose="02020603050405020304" pitchFamily="65" charset="-122"/>
                          <a:ea typeface="宋体" panose="02010600030101010101" pitchFamily="2" charset="-122"/>
                        </a:rPr>
                      </a:br>
                      <a:r>
                        <a:rPr lang="zh-CN" altLang="en-US" sz="1815" kern="0" dirty="0">
                          <a:solidFill>
                            <a:srgbClr val="000000"/>
                          </a:solidFill>
                          <a:latin typeface="Times New Roman" panose="02020603050405020304" pitchFamily="65" charset="-122"/>
                          <a:ea typeface="宋体" panose="02010600030101010101" pitchFamily="2" charset="-122"/>
                        </a:rPr>
                        <a:t>in this field. 迄今为止,他们在这个领域已取得很大进步。</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常与since last year、for a long time、</a:t>
                      </a:r>
                      <a:br>
                        <a:rPr dirty="0"/>
                      </a:br>
                      <a:r>
                        <a:rPr lang="zh-CN" altLang="en-US" sz="1815" kern="0" dirty="0">
                          <a:solidFill>
                            <a:srgbClr val="000000"/>
                          </a:solidFill>
                          <a:latin typeface="Times New Roman" panose="02020603050405020304" pitchFamily="65" charset="-122"/>
                          <a:ea typeface="宋体" panose="02010600030101010101" pitchFamily="2" charset="-122"/>
                        </a:rPr>
                        <a:t>in recent years、so far、till/up to now、</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in/during/over the past/last...years等连用</a:t>
                      </a:r>
                    </a:p>
                  </a:txBody>
                  <a:tcPr marL="45720" marR="45720"/>
                </a:tc>
                <a:extLst>
                  <a:ext uri="{0D108BD9-81ED-4DB2-BD59-A6C34878D82A}">
                    <a16:rowId xmlns:a16="http://schemas.microsoft.com/office/drawing/2014/main" val="10002"/>
                  </a:ext>
                </a:extLst>
              </a:tr>
              <a:tr h="1338580">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在“It is the first/second/...time that...have/has done...”结构中 </a:t>
                      </a:r>
                    </a:p>
                  </a:txBody>
                  <a:tcPr marL="45720" marR="45720"/>
                </a:tc>
                <a:tc>
                  <a:txBody>
                    <a:bodyPr/>
                    <a:lstStyle/>
                    <a:p>
                      <a:pPr eaLnBrk="0" latinLnBrk="1" hangingPunct="0">
                        <a:lnSpc>
                          <a:spcPct val="150000"/>
                        </a:lnSpc>
                        <a:spcBef>
                          <a:spcPts val="0"/>
                        </a:spcBef>
                      </a:pPr>
                      <a:r>
                        <a:rPr lang="zh-CN" altLang="en-US" sz="1815" u="sng" kern="0" dirty="0">
                          <a:solidFill>
                            <a:srgbClr val="000000"/>
                          </a:solidFill>
                          <a:latin typeface="Times New Roman" panose="02020603050405020304" pitchFamily="65" charset="-122"/>
                          <a:ea typeface="宋体" panose="02010600030101010101" pitchFamily="2" charset="-122"/>
                        </a:rPr>
                        <a:t>It is the first time that</a:t>
                      </a:r>
                      <a:r>
                        <a:rPr lang="zh-CN" altLang="en-US" sz="1815" kern="0" dirty="0">
                          <a:solidFill>
                            <a:srgbClr val="000000"/>
                          </a:solidFill>
                          <a:latin typeface="Times New Roman" panose="02020603050405020304" pitchFamily="65" charset="-122"/>
                          <a:ea typeface="宋体" panose="02010600030101010101" pitchFamily="2" charset="-122"/>
                        </a:rPr>
                        <a:t> they </a:t>
                      </a:r>
                      <a:r>
                        <a:rPr lang="zh-CN" altLang="en-US" sz="1815" u="sng" kern="0" dirty="0">
                          <a:solidFill>
                            <a:srgbClr val="000000"/>
                          </a:solidFill>
                          <a:latin typeface="Times New Roman" panose="02020603050405020304" pitchFamily="65" charset="-122"/>
                          <a:ea typeface="宋体" panose="02010600030101010101" pitchFamily="2" charset="-122"/>
                        </a:rPr>
                        <a:t>have made</a:t>
                      </a:r>
                      <a:r>
                        <a:rPr lang="zh-CN" altLang="en-US" sz="1815" kern="0" dirty="0">
                          <a:solidFill>
                            <a:srgbClr val="000000"/>
                          </a:solidFill>
                          <a:latin typeface="Times New Roman" panose="02020603050405020304" pitchFamily="65" charset="-122"/>
                          <a:ea typeface="宋体" panose="02010600030101010101" pitchFamily="2" charset="-122"/>
                        </a:rPr>
                        <a:t> </a:t>
                      </a:r>
                      <a:br>
                        <a:rPr lang="zh-CN" altLang="en-US" sz="1815" kern="0" dirty="0">
                          <a:solidFill>
                            <a:srgbClr val="000000"/>
                          </a:solidFill>
                          <a:latin typeface="Times New Roman" panose="02020603050405020304" pitchFamily="65" charset="-122"/>
                          <a:ea typeface="宋体" panose="02010600030101010101" pitchFamily="2" charset="-122"/>
                        </a:rPr>
                      </a:br>
                      <a:r>
                        <a:rPr lang="zh-CN" altLang="en-US" sz="1815" kern="0" dirty="0">
                          <a:solidFill>
                            <a:srgbClr val="000000"/>
                          </a:solidFill>
                          <a:latin typeface="Times New Roman" panose="02020603050405020304" pitchFamily="65" charset="-122"/>
                          <a:ea typeface="宋体" panose="02010600030101010101" pitchFamily="2" charset="-122"/>
                        </a:rPr>
                        <a:t>friends with people from different cultures.这是他们第一次和来自不同文化背景的人交朋友。</a:t>
                      </a:r>
                    </a:p>
                  </a:txBody>
                  <a:tcPr marL="45720" marR="45720"/>
                </a:tc>
                <a:tc>
                  <a:txBody>
                    <a:bodyPr/>
                    <a:lstStyle/>
                    <a:p>
                      <a:pPr indent="0" algn="ctr" eaLnBrk="0" fontAlgn="auto" latinLnBrk="1" hangingPunct="0">
                        <a:lnSpc>
                          <a:spcPct val="150000"/>
                        </a:lnSpc>
                        <a:spcBef>
                          <a:spcPts val="0"/>
                        </a:spcBef>
                        <a:buNone/>
                      </a:pPr>
                      <a:r>
                        <a:rPr lang="en-US" altLang="zh-CN" sz="1815" kern="0" dirty="0">
                          <a:solidFill>
                            <a:srgbClr val="000000"/>
                          </a:solidFill>
                          <a:latin typeface="Times New Roman" panose="02020603050405020304" pitchFamily="65" charset="-122"/>
                          <a:ea typeface="宋体" panose="02010600030101010101" pitchFamily="2" charset="-122"/>
                        </a:rPr>
                        <a:t>——</a:t>
                      </a:r>
                    </a:p>
                  </a:txBody>
                  <a:tcPr marL="45720" marR="45720"/>
                </a:tc>
                <a:extLst>
                  <a:ext uri="{0D108BD9-81ED-4DB2-BD59-A6C34878D82A}">
                    <a16:rowId xmlns:a16="http://schemas.microsoft.com/office/drawing/2014/main" val="10003"/>
                  </a:ext>
                </a:extLst>
              </a:tr>
            </a:tbl>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675890"/>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8. </a:t>
            </a:r>
            <a:r>
              <a:rPr lang="en-US" altLang="zh-CN" sz="2410" kern="0" dirty="0">
                <a:solidFill>
                  <a:srgbClr val="000000"/>
                </a:solidFill>
                <a:latin typeface="Times New Roman" panose="02020603050405020304" pitchFamily="65" charset="-122"/>
                <a:ea typeface="楷体_GB2312" pitchFamily="65" charset="-122"/>
              </a:rPr>
              <a:t>Picking tea leaves _______(be) an important spring activity in the Yangtze River basin in </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South China.</a:t>
            </a:r>
            <a:endParaRPr lang="en-US" altLang="zh-CN" sz="2800" dirty="0"/>
          </a:p>
          <a:p>
            <a:pPr marL="0" indent="0" eaLnBrk="0" latinLnBrk="1" hangingPunct="0">
              <a:lnSpc>
                <a:spcPct val="150000"/>
              </a:lnSpc>
              <a:spcBef>
                <a:spcPts val="145"/>
              </a:spcBef>
              <a:buNone/>
            </a:pPr>
            <a:endParaRPr lang="zh-CN" altLang="en-US" dirty="0"/>
          </a:p>
          <a:p>
            <a:pPr marL="0" algn="l" eaLnBrk="0" latinLnBrk="1" hangingPunct="0">
              <a:lnSpc>
                <a:spcPct val="150000"/>
              </a:lnSpc>
              <a:spcBef>
                <a:spcPts val="145"/>
              </a:spcBef>
              <a:buClrTx/>
              <a:buSzTx/>
              <a:buFontTx/>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句意:采茶是中国南方长江流域一项重要的春季活动。本句陈述一般情况,应使</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用一般现在时。主语Picking tea leaves是动名词短语,视为单数,故填is。</a:t>
            </a:r>
          </a:p>
        </p:txBody>
      </p:sp>
      <p:sp>
        <p:nvSpPr>
          <p:cNvPr id="3" name="文本框 2"/>
          <p:cNvSpPr txBox="1"/>
          <p:nvPr/>
        </p:nvSpPr>
        <p:spPr>
          <a:xfrm>
            <a:off x="3061975" y="648000"/>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is    </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232150"/>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9. </a:t>
            </a:r>
            <a:r>
              <a:rPr lang="en-US" altLang="zh-CN" sz="2410" kern="0" dirty="0">
                <a:solidFill>
                  <a:srgbClr val="000000"/>
                </a:solidFill>
                <a:latin typeface="Times New Roman" panose="02020603050405020304" pitchFamily="65" charset="-122"/>
                <a:ea typeface="楷体_GB2312" pitchFamily="65" charset="-122"/>
              </a:rPr>
              <a:t>In the last five years, Cao _______________(walk) through 34 countries in six continents, </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and in 2016, he reached the top of Kilimanjaro, Africa's highest mountain.</a:t>
            </a:r>
            <a:endParaRPr lang="en-US" altLang="zh-CN" sz="2800" dirty="0"/>
          </a:p>
          <a:p>
            <a:pPr marL="0" indent="0" eaLnBrk="0" latinLnBrk="1" hangingPunct="0">
              <a:lnSpc>
                <a:spcPct val="150000"/>
              </a:lnSpc>
              <a:spcBef>
                <a:spcPts val="145"/>
              </a:spcBef>
              <a:buNone/>
            </a:pPr>
            <a:endParaRPr lang="zh-CN" altLang="en-US" dirty="0"/>
          </a:p>
          <a:p>
            <a:pPr marL="0" algn="l" eaLnBrk="0" latinLnBrk="1" hangingPunct="0">
              <a:lnSpc>
                <a:spcPct val="150000"/>
              </a:lnSpc>
              <a:spcBef>
                <a:spcPts val="145"/>
              </a:spcBef>
              <a:buClrTx/>
              <a:buSzTx/>
              <a:buFontTx/>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句意:在过去的五年中,曹穿越了六大洲的34个国家,2016年,他到达了乞力马扎</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罗山顶,这是非洲最高的山峰。根据时间状语In the last five years可知,此处应用现在完</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成时,主语Cao为第三人称单数,助动词用has。故填has walked。</a:t>
            </a:r>
          </a:p>
        </p:txBody>
      </p:sp>
      <p:sp>
        <p:nvSpPr>
          <p:cNvPr id="3" name="文本框 2"/>
          <p:cNvSpPr txBox="1"/>
          <p:nvPr/>
        </p:nvSpPr>
        <p:spPr>
          <a:xfrm>
            <a:off x="3977963" y="648000"/>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has walked    </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344035"/>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10. </a:t>
            </a:r>
            <a:r>
              <a:rPr lang="en-US" altLang="zh-CN" sz="2410" kern="0" dirty="0">
                <a:solidFill>
                  <a:srgbClr val="000000"/>
                </a:solidFill>
                <a:latin typeface="Times New Roman" panose="02020603050405020304" pitchFamily="65" charset="-122"/>
                <a:ea typeface="楷体_GB2312" pitchFamily="65" charset="-122"/>
              </a:rPr>
              <a:t>Although the brain amounts to only about 2% of total body weight, it uses up to 20% of</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 the body's energy—more than any other organ. Scientists __________________________</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______________(conduct) research in order to seek greater understanding of the brain, </a:t>
            </a:r>
            <a:r>
              <a:rPr lang="en-US" altLang="zh-CN" sz="2410" kern="0" dirty="0" err="1">
                <a:solidFill>
                  <a:srgbClr val="000000"/>
                </a:solidFill>
                <a:latin typeface="Times New Roman" panose="02020603050405020304" pitchFamily="65" charset="-122"/>
                <a:ea typeface="楷体_GB2312" pitchFamily="65" charset="-122"/>
              </a:rPr>
              <a:t>espe</a:t>
            </a:r>
            <a:r>
              <a:rPr lang="en-US" altLang="zh-CN" sz="2410" kern="0" dirty="0">
                <a:solidFill>
                  <a:srgbClr val="000000"/>
                </a:solidFill>
                <a:latin typeface="Times New Roman" panose="02020603050405020304" pitchFamily="65" charset="-122"/>
                <a:ea typeface="楷体_GB2312" pitchFamily="65" charset="-122"/>
              </a:rPr>
              <a:t>-</a:t>
            </a:r>
            <a:br>
              <a:rPr lang="en-US" altLang="zh-CN" sz="2800" dirty="0"/>
            </a:br>
            <a:r>
              <a:rPr lang="en-US" altLang="zh-CN" sz="2410" kern="0" dirty="0" err="1">
                <a:solidFill>
                  <a:srgbClr val="000000"/>
                </a:solidFill>
                <a:latin typeface="Times New Roman" panose="02020603050405020304" pitchFamily="65" charset="-122"/>
                <a:ea typeface="楷体_GB2312" pitchFamily="65" charset="-122"/>
              </a:rPr>
              <a:t>cially</a:t>
            </a:r>
            <a:r>
              <a:rPr lang="en-US" altLang="zh-CN" sz="2410" kern="0" dirty="0">
                <a:solidFill>
                  <a:srgbClr val="000000"/>
                </a:solidFill>
                <a:latin typeface="Times New Roman" panose="02020603050405020304" pitchFamily="65" charset="-122"/>
                <a:ea typeface="楷体_GB2312" pitchFamily="65" charset="-122"/>
              </a:rPr>
              <a:t> since the 1950s.</a:t>
            </a:r>
            <a:endParaRPr lang="en-US" altLang="zh-CN" sz="2800" dirty="0"/>
          </a:p>
          <a:p>
            <a:pPr marL="0" indent="0" eaLnBrk="0" latinLnBrk="1" hangingPunct="0">
              <a:lnSpc>
                <a:spcPct val="150000"/>
              </a:lnSpc>
              <a:spcBef>
                <a:spcPts val="145"/>
              </a:spcBef>
              <a:buNone/>
            </a:pPr>
            <a:endParaRPr lang="zh-CN" altLang="en-US" dirty="0"/>
          </a:p>
          <a:p>
            <a:pPr marL="0" algn="l" eaLnBrk="0" latinLnBrk="1" hangingPunct="0">
              <a:lnSpc>
                <a:spcPct val="150000"/>
              </a:lnSpc>
              <a:spcBef>
                <a:spcPts val="145"/>
              </a:spcBef>
              <a:buClrTx/>
              <a:buSzTx/>
              <a:buFontTx/>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设空处所在句子包含时间标志词since the 1950s,可用现在完成时,也可用现在完</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成进行时强调动作的持续性,主语为Scientists(复数),谓语动词应用复数形式。故填</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have conducted/have been conducting。</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 </a:t>
            </a:r>
          </a:p>
        </p:txBody>
      </p:sp>
      <p:sp>
        <p:nvSpPr>
          <p:cNvPr id="3" name="文本框 2"/>
          <p:cNvSpPr txBox="1"/>
          <p:nvPr/>
        </p:nvSpPr>
        <p:spPr>
          <a:xfrm>
            <a:off x="468000" y="1749471"/>
            <a:ext cx="11831400" cy="461665"/>
          </a:xfrm>
          <a:prstGeom prst="rect">
            <a:avLst/>
          </a:prstGeom>
          <a:noFill/>
        </p:spPr>
        <p:txBody>
          <a:bodyPr vert="horz" rtlCol="0">
            <a:spAutoFit/>
          </a:bodyPr>
          <a:lstStyle/>
          <a:p>
            <a:r>
              <a:rPr lang="en-US" altLang="zh-CN" sz="2400" b="1">
                <a:solidFill>
                  <a:srgbClr val="953FA3"/>
                </a:solidFill>
                <a:latin typeface="Times New Roman" panose="02020603050405020304" pitchFamily="18" charset="0"/>
                <a:ea typeface="楷体_GB2312" pitchFamily="65" charset="-122"/>
              </a:rPr>
              <a:t>conducting    </a:t>
            </a:r>
            <a:endParaRPr lang="zh-CN" altLang="en-US" sz="2400" b="1">
              <a:solidFill>
                <a:srgbClr val="953FA3"/>
              </a:solidFill>
              <a:latin typeface="Times New Roman" panose="02020603050405020304" pitchFamily="18" charset="0"/>
              <a:ea typeface="楷体_GB2312" pitchFamily="65" charset="-122"/>
            </a:endParaRPr>
          </a:p>
        </p:txBody>
      </p:sp>
      <p:sp>
        <p:nvSpPr>
          <p:cNvPr id="4" name="文本框 3"/>
          <p:cNvSpPr txBox="1"/>
          <p:nvPr/>
        </p:nvSpPr>
        <p:spPr>
          <a:xfrm>
            <a:off x="7624450" y="1198736"/>
            <a:ext cx="11831400" cy="461665"/>
          </a:xfrm>
          <a:prstGeom prst="rect">
            <a:avLst/>
          </a:prstGeom>
          <a:noFill/>
        </p:spPr>
        <p:txBody>
          <a:bodyPr vert="horz" rtlCol="0">
            <a:spAutoFit/>
          </a:bodyPr>
          <a:lstStyle/>
          <a:p>
            <a:r>
              <a:rPr lang="zh-CN" altLang="en-US" sz="2400" b="1" dirty="0">
                <a:solidFill>
                  <a:srgbClr val="953FA3"/>
                </a:solidFill>
                <a:latin typeface="Times New Roman" panose="02020603050405020304" pitchFamily="18" charset="0"/>
                <a:ea typeface="楷体_GB2312" pitchFamily="65" charset="-122"/>
              </a:rPr>
              <a:t>　</a:t>
            </a:r>
            <a:r>
              <a:rPr lang="en-US" altLang="zh-CN" sz="2400" b="1" dirty="0">
                <a:solidFill>
                  <a:srgbClr val="953FA3"/>
                </a:solidFill>
                <a:latin typeface="Times New Roman" panose="02020603050405020304" pitchFamily="18" charset="0"/>
                <a:ea typeface="楷体_GB2312" pitchFamily="65" charset="-122"/>
              </a:rPr>
              <a:t>have conducted/have been </a:t>
            </a:r>
            <a:endParaRPr lang="zh-CN" altLang="en-US" sz="2400" b="1" dirty="0">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787775"/>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11. </a:t>
            </a:r>
            <a:r>
              <a:rPr lang="en-US" altLang="zh-CN" sz="2410" kern="0" dirty="0">
                <a:solidFill>
                  <a:srgbClr val="000000"/>
                </a:solidFill>
                <a:latin typeface="Times New Roman" panose="02020603050405020304" pitchFamily="65" charset="-122"/>
                <a:ea typeface="楷体_GB2312" pitchFamily="65" charset="-122"/>
              </a:rPr>
              <a:t>You can't help wondering how hard it ________(be) for the people then to put all those </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rocks into place.</a:t>
            </a:r>
            <a:endParaRPr lang="en-US" altLang="zh-CN" sz="2800" dirty="0"/>
          </a:p>
          <a:p>
            <a:pPr marL="0" indent="0" eaLnBrk="0" latinLnBrk="1" hangingPunct="0">
              <a:lnSpc>
                <a:spcPct val="150000"/>
              </a:lnSpc>
              <a:spcBef>
                <a:spcPts val="145"/>
              </a:spcBef>
              <a:buNone/>
            </a:pPr>
            <a:endParaRPr lang="zh-CN" altLang="en-US" dirty="0"/>
          </a:p>
          <a:p>
            <a:pPr marL="0" algn="l" eaLnBrk="0" latinLnBrk="1" hangingPunct="0">
              <a:lnSpc>
                <a:spcPct val="150000"/>
              </a:lnSpc>
              <a:spcBef>
                <a:spcPts val="145"/>
              </a:spcBef>
              <a:buClrTx/>
              <a:buSzTx/>
              <a:buFontTx/>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句意:你会不禁想知道当时的人们把那些石头铺好是多么困难。根据本句中的</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for the people then to put all those rocks into place可知,此处介绍的是过去的情况,因此设</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空处应为一般过去时。it为形式主语,真正的主语为for the people then to put all those </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rocks into place,所以be要变成was。</a:t>
            </a:r>
          </a:p>
        </p:txBody>
      </p:sp>
      <p:sp>
        <p:nvSpPr>
          <p:cNvPr id="3" name="文本框 2"/>
          <p:cNvSpPr txBox="1"/>
          <p:nvPr/>
        </p:nvSpPr>
        <p:spPr>
          <a:xfrm>
            <a:off x="5624200" y="648000"/>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was    </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232150"/>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12. </a:t>
            </a:r>
            <a:r>
              <a:rPr lang="en-US" altLang="zh-CN" sz="2410" kern="0" dirty="0">
                <a:solidFill>
                  <a:srgbClr val="000000"/>
                </a:solidFill>
                <a:latin typeface="Times New Roman" panose="02020603050405020304" pitchFamily="65" charset="-122"/>
                <a:ea typeface="楷体_GB2312" pitchFamily="65" charset="-122"/>
              </a:rPr>
              <a:t>On a website called No Fly Climate </a:t>
            </a:r>
            <a:r>
              <a:rPr lang="en-US" altLang="zh-CN" sz="2410" kern="0" dirty="0" err="1">
                <a:solidFill>
                  <a:srgbClr val="000000"/>
                </a:solidFill>
                <a:latin typeface="Times New Roman" panose="02020603050405020304" pitchFamily="65" charset="-122"/>
                <a:ea typeface="楷体_GB2312" pitchFamily="65" charset="-122"/>
              </a:rPr>
              <a:t>Sci</a:t>
            </a:r>
            <a:r>
              <a:rPr lang="en-US" altLang="zh-CN" sz="2410" kern="0" dirty="0">
                <a:solidFill>
                  <a:srgbClr val="000000"/>
                </a:solidFill>
                <a:latin typeface="Times New Roman" panose="02020603050405020304" pitchFamily="65" charset="-122"/>
                <a:ea typeface="楷体_GB2312" pitchFamily="65" charset="-122"/>
              </a:rPr>
              <a:t>, for example, roughly 200 academics—many of</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 them climate scientists—__________________(promise) to fly as little as possible since the </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effort started two years ago.</a:t>
            </a:r>
            <a:endParaRPr lang="en-US" altLang="zh-CN" sz="2800" dirty="0"/>
          </a:p>
          <a:p>
            <a:pPr marL="0" indent="0" eaLnBrk="0" latinLnBrk="1" hangingPunct="0">
              <a:lnSpc>
                <a:spcPct val="150000"/>
              </a:lnSpc>
              <a:spcBef>
                <a:spcPts val="145"/>
              </a:spcBef>
              <a:buNone/>
            </a:pPr>
            <a:endParaRPr lang="zh-CN" altLang="en-US" dirty="0"/>
          </a:p>
          <a:p>
            <a:pPr marL="0" algn="l" eaLnBrk="0" latinLnBrk="1" hangingPunct="0">
              <a:lnSpc>
                <a:spcPct val="150000"/>
              </a:lnSpc>
              <a:spcBef>
                <a:spcPts val="145"/>
              </a:spcBef>
              <a:buClrTx/>
              <a:buSzTx/>
              <a:buFontTx/>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根据since引导的时间状语从句可知,此处应用现在完成时。句子的主语aca-</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demics是复数形式,故填have promised。</a:t>
            </a:r>
          </a:p>
        </p:txBody>
      </p:sp>
      <p:sp>
        <p:nvSpPr>
          <p:cNvPr id="3" name="文本框 2"/>
          <p:cNvSpPr txBox="1"/>
          <p:nvPr/>
        </p:nvSpPr>
        <p:spPr>
          <a:xfrm>
            <a:off x="3646175" y="1198736"/>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have promised    </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7995" y="647700"/>
            <a:ext cx="11259820" cy="3232150"/>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13. </a:t>
            </a:r>
            <a:r>
              <a:rPr lang="en-US" altLang="zh-CN" sz="2410" kern="0" dirty="0">
                <a:solidFill>
                  <a:srgbClr val="000000"/>
                </a:solidFill>
                <a:latin typeface="Times New Roman" panose="02020603050405020304" pitchFamily="65" charset="-122"/>
                <a:ea typeface="楷体_GB2312" pitchFamily="65" charset="-122"/>
              </a:rPr>
              <a:t>Acceptance increases peace within us, unlike social media interaction, which _____</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_________(promote) self-judgment and other-judgment.</a:t>
            </a:r>
            <a:endParaRPr lang="en-US" altLang="zh-CN" sz="2800" dirty="0"/>
          </a:p>
          <a:p>
            <a:pPr marL="0" indent="0" eaLnBrk="0" latinLnBrk="1" hangingPunct="0">
              <a:lnSpc>
                <a:spcPct val="150000"/>
              </a:lnSpc>
              <a:spcBef>
                <a:spcPts val="145"/>
              </a:spcBef>
              <a:buNone/>
            </a:pPr>
            <a:endParaRPr lang="zh-CN" altLang="en-US" dirty="0"/>
          </a:p>
          <a:p>
            <a:pPr marL="0" algn="l" eaLnBrk="0" latinLnBrk="1" hangingPunct="0">
              <a:lnSpc>
                <a:spcPct val="150000"/>
              </a:lnSpc>
              <a:spcBef>
                <a:spcPts val="145"/>
              </a:spcBef>
              <a:buClrTx/>
              <a:buSzTx/>
              <a:buFontTx/>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句意:与会促进自我判断和他人判断的社交媒体互动不同,接纳会增加我们内心</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的平静。本句描述一般情况,应使用一般现在时。which引导非限制性定语从句,在从</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句中作主语,指代先行词social media interaction(不可数名词),故填promotes。</a:t>
            </a:r>
          </a:p>
        </p:txBody>
      </p:sp>
      <p:sp>
        <p:nvSpPr>
          <p:cNvPr id="3" name="文本框 2"/>
          <p:cNvSpPr txBox="1"/>
          <p:nvPr/>
        </p:nvSpPr>
        <p:spPr>
          <a:xfrm>
            <a:off x="468000" y="1198736"/>
            <a:ext cx="11831400" cy="460375"/>
          </a:xfrm>
          <a:prstGeom prst="rect">
            <a:avLst/>
          </a:prstGeom>
          <a:noFill/>
        </p:spPr>
        <p:txBody>
          <a:bodyPr vert="horz" rtlCol="0">
            <a:spAutoFit/>
          </a:bodyPr>
          <a:lstStyle/>
          <a:p>
            <a:r>
              <a:rPr lang="en-US" altLang="zh-CN" sz="2400" b="1">
                <a:solidFill>
                  <a:srgbClr val="953FA3"/>
                </a:solidFill>
                <a:latin typeface="Times New Roman" panose="02020603050405020304" pitchFamily="18" charset="0"/>
                <a:ea typeface="楷体_GB2312" pitchFamily="65" charset="-122"/>
              </a:rPr>
              <a:t>   </a:t>
            </a:r>
            <a:endParaRPr lang="zh-CN" altLang="en-US" sz="2400" b="1">
              <a:solidFill>
                <a:srgbClr val="953FA3"/>
              </a:solidFill>
              <a:latin typeface="Times New Roman" panose="02020603050405020304" pitchFamily="18" charset="0"/>
              <a:ea typeface="楷体_GB2312" pitchFamily="65" charset="-122"/>
            </a:endParaRPr>
          </a:p>
        </p:txBody>
      </p:sp>
      <p:sp>
        <p:nvSpPr>
          <p:cNvPr id="4" name="文本框 3"/>
          <p:cNvSpPr txBox="1"/>
          <p:nvPr/>
        </p:nvSpPr>
        <p:spPr>
          <a:xfrm>
            <a:off x="179070" y="1198880"/>
            <a:ext cx="1762125" cy="460375"/>
          </a:xfrm>
          <a:prstGeom prst="rect">
            <a:avLst/>
          </a:prstGeom>
          <a:noFill/>
        </p:spPr>
        <p:txBody>
          <a:bodyPr vert="horz" wrap="square" rtlCol="0">
            <a:spAutoFit/>
          </a:bodyPr>
          <a:lstStyle/>
          <a:p>
            <a:r>
              <a:rPr lang="zh-CN" altLang="en-US" sz="2400" b="1" dirty="0">
                <a:solidFill>
                  <a:srgbClr val="953FA3"/>
                </a:solidFill>
                <a:latin typeface="Times New Roman" panose="02020603050405020304" pitchFamily="18" charset="0"/>
                <a:ea typeface="楷体_GB2312" pitchFamily="65" charset="-122"/>
              </a:rPr>
              <a:t>　</a:t>
            </a:r>
            <a:r>
              <a:rPr lang="en-US" altLang="zh-CN" sz="2400" b="1" dirty="0">
                <a:solidFill>
                  <a:srgbClr val="953FA3"/>
                </a:solidFill>
                <a:latin typeface="Times New Roman" panose="02020603050405020304" pitchFamily="18" charset="0"/>
                <a:ea typeface="楷体_GB2312" pitchFamily="65" charset="-122"/>
              </a:rPr>
              <a:t>promotes</a:t>
            </a:r>
            <a:endParaRPr lang="zh-CN" altLang="en-US" sz="2400" b="1" dirty="0">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232150"/>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14. </a:t>
            </a:r>
            <a:r>
              <a:rPr lang="en-US" altLang="zh-CN" sz="2410" kern="0" dirty="0">
                <a:solidFill>
                  <a:srgbClr val="000000"/>
                </a:solidFill>
                <a:latin typeface="Times New Roman" panose="02020603050405020304" pitchFamily="65" charset="-122"/>
                <a:ea typeface="楷体_GB2312" pitchFamily="65" charset="-122"/>
              </a:rPr>
              <a:t>Often, only a small part of a museum's collection _______ (be) on display. Most of it is </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stored away or used for research.</a:t>
            </a:r>
            <a:endParaRPr lang="en-US" altLang="zh-CN" sz="2800" dirty="0"/>
          </a:p>
          <a:p>
            <a:pPr marL="0" indent="0" eaLnBrk="0" latinLnBrk="1" hangingPunct="0">
              <a:lnSpc>
                <a:spcPct val="150000"/>
              </a:lnSpc>
              <a:spcBef>
                <a:spcPts val="145"/>
              </a:spcBef>
              <a:buNone/>
            </a:pPr>
            <a:endParaRPr lang="zh-CN" altLang="en-US" dirty="0"/>
          </a:p>
          <a:p>
            <a:pPr marL="0" algn="l" eaLnBrk="0" latinLnBrk="1" hangingPunct="0">
              <a:lnSpc>
                <a:spcPct val="150000"/>
              </a:lnSpc>
              <a:spcBef>
                <a:spcPts val="145"/>
              </a:spcBef>
              <a:buClrTx/>
              <a:buSzTx/>
              <a:buFontTx/>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句意:通常,只有一小部分博物馆的藏品被展出。此处描述的是客观事实,应使用</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一般现在时,主语only a small part of a museum's collection是单数概念,谓语动词应使用</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第三人称单数形式。故填is。</a:t>
            </a:r>
          </a:p>
        </p:txBody>
      </p:sp>
      <p:sp>
        <p:nvSpPr>
          <p:cNvPr id="3" name="文本框 2"/>
          <p:cNvSpPr txBox="1"/>
          <p:nvPr/>
        </p:nvSpPr>
        <p:spPr>
          <a:xfrm>
            <a:off x="7016438" y="648000"/>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is    </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232150"/>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15. </a:t>
            </a:r>
            <a:r>
              <a:rPr lang="en-US" altLang="zh-CN" sz="2410" kern="0" dirty="0">
                <a:solidFill>
                  <a:srgbClr val="000000"/>
                </a:solidFill>
                <a:latin typeface="Times New Roman" panose="02020603050405020304" pitchFamily="65" charset="-122"/>
                <a:ea typeface="楷体_GB2312" pitchFamily="65" charset="-122"/>
              </a:rPr>
              <a:t>By about 6000 BC, people ___________________(discover) the best crops to grow and an-</a:t>
            </a:r>
            <a:br>
              <a:rPr lang="en-US" altLang="zh-CN" sz="2800" dirty="0"/>
            </a:br>
            <a:r>
              <a:rPr lang="en-US" altLang="zh-CN" sz="2410" kern="0" dirty="0" err="1">
                <a:solidFill>
                  <a:srgbClr val="000000"/>
                </a:solidFill>
                <a:latin typeface="Times New Roman" panose="02020603050405020304" pitchFamily="65" charset="-122"/>
                <a:ea typeface="楷体_GB2312" pitchFamily="65" charset="-122"/>
              </a:rPr>
              <a:t>imals</a:t>
            </a:r>
            <a:r>
              <a:rPr lang="en-US" altLang="zh-CN" sz="2410" kern="0" dirty="0">
                <a:solidFill>
                  <a:srgbClr val="000000"/>
                </a:solidFill>
                <a:latin typeface="Times New Roman" panose="02020603050405020304" pitchFamily="65" charset="-122"/>
                <a:ea typeface="楷体_GB2312" pitchFamily="65" charset="-122"/>
              </a:rPr>
              <a:t> to raise.</a:t>
            </a:r>
            <a:endParaRPr lang="en-US" altLang="zh-CN" sz="2800" dirty="0"/>
          </a:p>
          <a:p>
            <a:pPr marL="0" indent="0" eaLnBrk="0" latinLnBrk="1" hangingPunct="0">
              <a:lnSpc>
                <a:spcPct val="150000"/>
              </a:lnSpc>
              <a:spcBef>
                <a:spcPts val="145"/>
              </a:spcBef>
              <a:buNone/>
            </a:pPr>
            <a:endParaRPr lang="zh-CN" altLang="en-US" dirty="0"/>
          </a:p>
          <a:p>
            <a:pPr marL="0" algn="l" eaLnBrk="0" latinLnBrk="1" hangingPunct="0">
              <a:lnSpc>
                <a:spcPct val="150000"/>
              </a:lnSpc>
              <a:spcBef>
                <a:spcPts val="145"/>
              </a:spcBef>
              <a:buClrTx/>
              <a:buSzTx/>
              <a:buFontTx/>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句意:到了大约公元前6000年,人们就已经发现了最适宜种植的作物和最好养殖</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的动物。根据时间状语By about 6000 BC可知,discover这个动作发生在大约公元前600</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0年之前,即过去的过去,因此要用过去完成时。</a:t>
            </a:r>
          </a:p>
        </p:txBody>
      </p:sp>
      <p:sp>
        <p:nvSpPr>
          <p:cNvPr id="3" name="文本框 2"/>
          <p:cNvSpPr txBox="1"/>
          <p:nvPr/>
        </p:nvSpPr>
        <p:spPr>
          <a:xfrm>
            <a:off x="4254188" y="648000"/>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had discovered    </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248660"/>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00" b="1" dirty="0">
                <a:solidFill>
                  <a:srgbClr val="953FA3"/>
                </a:solidFill>
                <a:latin typeface="微软雅黑" panose="020B0503020204020204" pitchFamily="34" charset="-122"/>
                <a:ea typeface="微软雅黑" panose="020B0503020204020204" pitchFamily="34" charset="-122"/>
              </a:rPr>
              <a:t>题组二　被动语态</a:t>
            </a:r>
          </a:p>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1. </a:t>
            </a:r>
            <a:r>
              <a:rPr lang="en-US" altLang="zh-CN" sz="2410" kern="0" dirty="0">
                <a:solidFill>
                  <a:srgbClr val="000000"/>
                </a:solidFill>
                <a:latin typeface="Times New Roman" panose="02020603050405020304" pitchFamily="65" charset="-122"/>
                <a:ea typeface="楷体_GB2312" pitchFamily="65" charset="-122"/>
              </a:rPr>
              <a:t>In the Ming Dynasty, citizens of higher social classes ___________________(permit)to live </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closer to the Forbidden City.</a:t>
            </a:r>
            <a:endParaRPr lang="en-US" altLang="zh-CN" sz="2800" dirty="0"/>
          </a:p>
          <a:p>
            <a:pPr marL="0" indent="0" eaLnBrk="0" latinLnBrk="1" hangingPunct="0">
              <a:lnSpc>
                <a:spcPct val="150000"/>
              </a:lnSpc>
              <a:spcBef>
                <a:spcPts val="145"/>
              </a:spcBef>
              <a:buNone/>
            </a:pPr>
            <a:endParaRPr lang="zh-CN" altLang="en-US" dirty="0"/>
          </a:p>
          <a:p>
            <a:pPr marL="0" algn="l" eaLnBrk="0" latinLnBrk="1" hangingPunct="0">
              <a:lnSpc>
                <a:spcPct val="150000"/>
              </a:lnSpc>
              <a:spcBef>
                <a:spcPts val="145"/>
              </a:spcBef>
              <a:buClrTx/>
              <a:buSzTx/>
              <a:buFontTx/>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空格处在句中作谓语,因为是对过去情况的描述,应用一般过去时。permit和主</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语citizens of higher social classes构成被动关系。故填were permitted。</a:t>
            </a:r>
          </a:p>
        </p:txBody>
      </p:sp>
      <p:sp>
        <p:nvSpPr>
          <p:cNvPr id="3" name="文本框 2"/>
          <p:cNvSpPr txBox="1"/>
          <p:nvPr/>
        </p:nvSpPr>
        <p:spPr>
          <a:xfrm>
            <a:off x="7386325" y="1198736"/>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were permitted    </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232150"/>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2. </a:t>
            </a:r>
            <a:r>
              <a:rPr lang="en-US" altLang="zh-CN" sz="2410" kern="0" dirty="0">
                <a:solidFill>
                  <a:srgbClr val="000000"/>
                </a:solidFill>
                <a:latin typeface="Times New Roman" panose="02020603050405020304" pitchFamily="65" charset="-122"/>
                <a:ea typeface="楷体_GB2312" pitchFamily="65" charset="-122"/>
              </a:rPr>
              <a:t>Once the registration form ________________(receive) and processed, we will send a con-</a:t>
            </a:r>
            <a:br>
              <a:rPr lang="en-US" altLang="zh-CN" sz="2800" dirty="0"/>
            </a:br>
            <a:r>
              <a:rPr lang="en-US" altLang="zh-CN" sz="2410" kern="0" dirty="0" err="1">
                <a:solidFill>
                  <a:srgbClr val="000000"/>
                </a:solidFill>
                <a:latin typeface="Times New Roman" panose="02020603050405020304" pitchFamily="65" charset="-122"/>
                <a:ea typeface="楷体_GB2312" pitchFamily="65" charset="-122"/>
              </a:rPr>
              <a:t>firmation</a:t>
            </a:r>
            <a:r>
              <a:rPr lang="en-US" altLang="zh-CN" sz="2410" kern="0" dirty="0">
                <a:solidFill>
                  <a:srgbClr val="000000"/>
                </a:solidFill>
                <a:latin typeface="Times New Roman" panose="02020603050405020304" pitchFamily="65" charset="-122"/>
                <a:ea typeface="楷体_GB2312" pitchFamily="65" charset="-122"/>
              </a:rPr>
              <a:t> email within two business days.</a:t>
            </a:r>
            <a:endParaRPr lang="en-US" altLang="zh-CN" sz="2800" dirty="0"/>
          </a:p>
          <a:p>
            <a:pPr marL="0" indent="0" eaLnBrk="0" latinLnBrk="1" hangingPunct="0">
              <a:lnSpc>
                <a:spcPct val="150000"/>
              </a:lnSpc>
              <a:spcBef>
                <a:spcPts val="145"/>
              </a:spcBef>
              <a:buNone/>
            </a:pPr>
            <a:endParaRPr lang="zh-CN" altLang="en-US" dirty="0"/>
          </a:p>
          <a:p>
            <a:pPr marL="0" algn="l" eaLnBrk="0" latinLnBrk="1" hangingPunct="0">
              <a:lnSpc>
                <a:spcPct val="150000"/>
              </a:lnSpc>
              <a:spcBef>
                <a:spcPts val="145"/>
              </a:spcBef>
              <a:buClrTx/>
              <a:buSzTx/>
              <a:buFontTx/>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句意:一旦收到并审核完登记表,我们将在两个工作日内发送一封确认邮件。本</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句为含有时间状语从句的主从复合句,主句使用一般将来时,从句通常使用一般现在时</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表将来。从句主语是the registration form,与receive构成被动关系,故填is received。</a:t>
            </a:r>
          </a:p>
        </p:txBody>
      </p:sp>
      <p:sp>
        <p:nvSpPr>
          <p:cNvPr id="3" name="文本框 2"/>
          <p:cNvSpPr txBox="1"/>
          <p:nvPr/>
        </p:nvSpPr>
        <p:spPr>
          <a:xfrm>
            <a:off x="4087500" y="648000"/>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is received    </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4970" y="467995"/>
            <a:ext cx="11494770" cy="614870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4.现在完成进行时</a:t>
            </a:r>
            <a:endParaRPr lang="zh-CN" altLang="en-US" b="1" dirty="0">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　　现在完成进行时主要用来表示一个动作从过去开始,一直延续到说话时刻,可能刚</a:t>
            </a:r>
            <a:br>
              <a:rPr dirty="0">
                <a:ea typeface="微软雅黑" panose="020B0503020204020204" pitchFamily="34" charset="-122"/>
              </a:rPr>
            </a:br>
            <a:r>
              <a:rPr lang="zh-CN" altLang="en-US" sz="2410" kern="0" dirty="0">
                <a:solidFill>
                  <a:srgbClr val="000000"/>
                </a:solidFill>
                <a:latin typeface="Times New Roman" panose="02020603050405020304" pitchFamily="65" charset="-122"/>
                <a:ea typeface="微软雅黑" panose="020B0503020204020204" pitchFamily="34" charset="-122"/>
              </a:rPr>
              <a:t>停止,也可能还在进行。</a:t>
            </a:r>
            <a:endParaRPr lang="zh-CN" altLang="en-US" dirty="0">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I </a:t>
            </a:r>
            <a:r>
              <a:rPr lang="zh-CN" altLang="en-US" sz="2410" u="sng" kern="0" dirty="0">
                <a:solidFill>
                  <a:srgbClr val="000000"/>
                </a:solidFill>
                <a:latin typeface="Times New Roman" panose="02020603050405020304" pitchFamily="65" charset="-122"/>
                <a:ea typeface="微软雅黑" panose="020B0503020204020204" pitchFamily="34" charset="-122"/>
              </a:rPr>
              <a:t>have been thinking</a:t>
            </a:r>
            <a:r>
              <a:rPr lang="zh-CN" altLang="en-US" sz="2410" kern="0" dirty="0">
                <a:solidFill>
                  <a:srgbClr val="000000"/>
                </a:solidFill>
                <a:latin typeface="Times New Roman" panose="02020603050405020304" pitchFamily="65" charset="-122"/>
                <a:ea typeface="微软雅黑" panose="020B0503020204020204" pitchFamily="34" charset="-122"/>
              </a:rPr>
              <a:t> of the problem all the time. 我一直在考虑这个问题。</a:t>
            </a:r>
          </a:p>
          <a:p>
            <a:pPr marL="0" indent="0" eaLnBrk="0" latinLnBrk="1" hangingPunct="0">
              <a:lnSpc>
                <a:spcPct val="150000"/>
              </a:lnSpc>
              <a:spcBef>
                <a:spcPts val="145"/>
              </a:spcBef>
              <a:buNone/>
            </a:pPr>
            <a:endParaRPr lang="zh-CN" altLang="en-US" b="1" kern="0" dirty="0">
              <a:solidFill>
                <a:srgbClr val="953FA3"/>
              </a:solidFill>
              <a:latin typeface="Times New Roman" panose="02020603050405020304" pitchFamily="65" charset="-122"/>
              <a:ea typeface="微软雅黑" panose="020B0503020204020204" pitchFamily="34" charset="-122"/>
              <a:sym typeface="+mn-ea"/>
            </a:endParaRPr>
          </a:p>
          <a:p>
            <a:pPr marL="0" indent="0" eaLnBrk="0" latinLnBrk="1" hangingPunct="0">
              <a:lnSpc>
                <a:spcPct val="150000"/>
              </a:lnSpc>
              <a:spcBef>
                <a:spcPts val="145"/>
              </a:spcBef>
              <a:buNone/>
            </a:pPr>
            <a:r>
              <a:rPr lang="zh-CN" altLang="en-US" b="1" kern="0" dirty="0">
                <a:solidFill>
                  <a:srgbClr val="953FA3"/>
                </a:solidFill>
                <a:latin typeface="Times New Roman" panose="02020603050405020304" pitchFamily="65" charset="-122"/>
                <a:ea typeface="微软雅黑" panose="020B0503020204020204" pitchFamily="34" charset="-122"/>
                <a:sym typeface="+mn-ea"/>
              </a:rPr>
              <a:t>知识链接</a:t>
            </a:r>
            <a:r>
              <a:rPr lang="zh-CN" altLang="en-US" kern="0" dirty="0">
                <a:solidFill>
                  <a:srgbClr val="000000"/>
                </a:solidFill>
                <a:latin typeface="Times New Roman" panose="02020603050405020304" pitchFamily="65" charset="-122"/>
                <a:ea typeface="微软雅黑" panose="020B0503020204020204" pitchFamily="34" charset="-122"/>
                <a:sym typeface="+mn-ea"/>
              </a:rPr>
              <a:t>　</a:t>
            </a:r>
            <a:r>
              <a:rPr lang="zh-CN" altLang="en-US" b="1" kern="0" dirty="0">
                <a:solidFill>
                  <a:srgbClr val="000000"/>
                </a:solidFill>
                <a:latin typeface="Times New Roman" panose="02020603050405020304" pitchFamily="65" charset="-122"/>
                <a:ea typeface="微软雅黑" panose="020B0503020204020204" pitchFamily="34" charset="-122"/>
                <a:sym typeface="+mn-ea"/>
              </a:rPr>
              <a:t>现在完成时</a:t>
            </a:r>
            <a:r>
              <a:rPr lang="en-US" altLang="zh-CN" b="1" kern="0" dirty="0">
                <a:solidFill>
                  <a:srgbClr val="000000"/>
                </a:solidFill>
                <a:latin typeface="Times New Roman" panose="02020603050405020304" pitchFamily="65" charset="-122"/>
                <a:ea typeface="微软雅黑" panose="020B0503020204020204" pitchFamily="34" charset="-122"/>
                <a:sym typeface="+mn-ea"/>
              </a:rPr>
              <a:t> </a:t>
            </a:r>
            <a:r>
              <a:rPr lang="zh-CN" altLang="en-US" b="1" kern="0" dirty="0">
                <a:solidFill>
                  <a:srgbClr val="000000"/>
                </a:solidFill>
                <a:latin typeface="Times New Roman" panose="02020603050405020304" pitchFamily="65" charset="-122"/>
                <a:ea typeface="微软雅黑" panose="020B0503020204020204" pitchFamily="34" charset="-122"/>
                <a:sym typeface="+mn-ea"/>
              </a:rPr>
              <a:t>VS</a:t>
            </a:r>
            <a:r>
              <a:rPr lang="en-US" altLang="zh-CN" b="1" kern="0" dirty="0">
                <a:solidFill>
                  <a:srgbClr val="000000"/>
                </a:solidFill>
                <a:latin typeface="Times New Roman" panose="02020603050405020304" pitchFamily="65" charset="-122"/>
                <a:ea typeface="微软雅黑" panose="020B0503020204020204" pitchFamily="34" charset="-122"/>
                <a:sym typeface="+mn-ea"/>
              </a:rPr>
              <a:t> </a:t>
            </a:r>
            <a:r>
              <a:rPr lang="zh-CN" altLang="en-US" b="1" kern="0" dirty="0">
                <a:solidFill>
                  <a:srgbClr val="000000"/>
                </a:solidFill>
                <a:latin typeface="Times New Roman" panose="02020603050405020304" pitchFamily="65" charset="-122"/>
                <a:ea typeface="微软雅黑" panose="020B0503020204020204" pitchFamily="34" charset="-122"/>
                <a:sym typeface="+mn-ea"/>
              </a:rPr>
              <a:t>现在完成进行时</a:t>
            </a:r>
            <a:endParaRPr lang="zh-CN" altLang="en-US" dirty="0">
              <a:ea typeface="微软雅黑" panose="020B0503020204020204" pitchFamily="34" charset="-122"/>
            </a:endParaRPr>
          </a:p>
          <a:p>
            <a:pPr marL="0" indent="0" eaLnBrk="0" latinLnBrk="1" hangingPunct="0">
              <a:lnSpc>
                <a:spcPct val="150000"/>
              </a:lnSpc>
              <a:spcBef>
                <a:spcPts val="145"/>
              </a:spcBef>
              <a:buNone/>
            </a:pPr>
            <a:r>
              <a:rPr lang="zh-CN" altLang="en-US"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mn-ea"/>
              </a:rPr>
              <a:t>①现在完成时可表示动作已完成,强调结果;现在完成进行时侧重于动作的持续性、重复性,表示动作从过去开始一直持续到说话时刻,或仍在进行,强调动作,通常带有感情色彩。</a:t>
            </a:r>
          </a:p>
          <a:p>
            <a:pPr marL="0" indent="0" eaLnBrk="0" latinLnBrk="1" hangingPunct="0">
              <a:lnSpc>
                <a:spcPct val="150000"/>
              </a:lnSpc>
              <a:spcBef>
                <a:spcPts val="145"/>
              </a:spcBef>
              <a:buNone/>
            </a:pPr>
            <a:r>
              <a:rPr lang="zh-CN" altLang="en-US"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mn-ea"/>
              </a:rPr>
              <a:t>Her bedroom was green. Now it is yellow. She </a:t>
            </a:r>
            <a:r>
              <a:rPr lang="zh-CN" altLang="en-US" u="sng"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mn-ea"/>
              </a:rPr>
              <a:t>has painted</a:t>
            </a:r>
            <a:r>
              <a:rPr lang="zh-CN" altLang="en-US"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mn-ea"/>
              </a:rPr>
              <a:t> her bedroom.</a:t>
            </a:r>
            <a:endParaRPr lang="zh-CN" altLang="en-US" kern="0" dirty="0">
              <a:solidFill>
                <a:srgbClr val="000000"/>
              </a:solidFill>
              <a:latin typeface="Times New Roman" panose="02020603050405020304" pitchFamily="18" charset="0"/>
              <a:ea typeface="楷体" panose="02010609060101010101" charset="-122"/>
              <a:cs typeface="Times New Roman" panose="02020603050405020304" pitchFamily="18" charset="0"/>
            </a:endParaRPr>
          </a:p>
          <a:p>
            <a:pPr marL="0" indent="0" eaLnBrk="0" latinLnBrk="1" hangingPunct="0">
              <a:lnSpc>
                <a:spcPct val="150000"/>
              </a:lnSpc>
              <a:spcBef>
                <a:spcPts val="145"/>
              </a:spcBef>
              <a:buNone/>
            </a:pPr>
            <a:r>
              <a:rPr lang="zh-CN" altLang="en-US"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mn-ea"/>
              </a:rPr>
              <a:t>There is paint on Kate's clothes. She </a:t>
            </a:r>
            <a:r>
              <a:rPr lang="zh-CN" altLang="en-US" u="sng"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mn-ea"/>
              </a:rPr>
              <a:t>has been painting</a:t>
            </a:r>
            <a:r>
              <a:rPr lang="zh-CN" altLang="en-US"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mn-ea"/>
              </a:rPr>
              <a:t> her bedroom.</a:t>
            </a:r>
            <a:endParaRPr lang="zh-CN" altLang="en-US" kern="0" dirty="0">
              <a:solidFill>
                <a:srgbClr val="000000"/>
              </a:solidFill>
              <a:latin typeface="Times New Roman" panose="02020603050405020304" pitchFamily="18" charset="0"/>
              <a:ea typeface="楷体" panose="02010609060101010101" charset="-122"/>
              <a:cs typeface="Times New Roman" panose="02020603050405020304" pitchFamily="18" charset="0"/>
            </a:endParaRPr>
          </a:p>
          <a:p>
            <a:pPr marL="0" indent="0" eaLnBrk="0" latinLnBrk="1" hangingPunct="0">
              <a:lnSpc>
                <a:spcPct val="150000"/>
              </a:lnSpc>
              <a:spcBef>
                <a:spcPts val="145"/>
              </a:spcBef>
              <a:buNone/>
            </a:pPr>
            <a:r>
              <a:rPr lang="zh-CN" altLang="en-US"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mn-ea"/>
              </a:rPr>
              <a:t>②用“How long...”问目前正在进行的动作的时间长度时,常用现在完成进行时。</a:t>
            </a:r>
            <a:endParaRPr lang="zh-CN" altLang="en-US" kern="0" dirty="0">
              <a:solidFill>
                <a:srgbClr val="000000"/>
              </a:solidFill>
              <a:latin typeface="Times New Roman" panose="02020603050405020304" pitchFamily="18" charset="0"/>
              <a:ea typeface="楷体" panose="02010609060101010101" charset="-122"/>
              <a:cs typeface="Times New Roman" panose="02020603050405020304" pitchFamily="18" charset="0"/>
            </a:endParaRPr>
          </a:p>
          <a:p>
            <a:pPr marL="0" indent="0" eaLnBrk="0" latinLnBrk="1" hangingPunct="0">
              <a:lnSpc>
                <a:spcPct val="150000"/>
              </a:lnSpc>
              <a:spcBef>
                <a:spcPts val="145"/>
              </a:spcBef>
              <a:buNone/>
            </a:pPr>
            <a:r>
              <a:rPr lang="zh-CN" altLang="en-US" u="sng"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mn-ea"/>
              </a:rPr>
              <a:t>How long have you been reading</a:t>
            </a:r>
            <a:r>
              <a:rPr lang="zh-CN" altLang="en-US"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mn-ea"/>
              </a:rPr>
              <a:t> that book?那本书你读多久了?</a:t>
            </a:r>
            <a:endParaRPr lang="en-US" altLang="zh-CN" kern="0" dirty="0">
              <a:solidFill>
                <a:srgbClr val="000000"/>
              </a:solidFill>
              <a:latin typeface="Times New Roman" panose="02020603050405020304" pitchFamily="18" charset="0"/>
              <a:ea typeface="楷体" panose="02010609060101010101" charset="-122"/>
              <a:cs typeface="Times New Roman" panose="02020603050405020304" pitchFamily="18" charset="0"/>
            </a:endParaRPr>
          </a:p>
          <a:p>
            <a:pPr eaLnBrk="0" latinLnBrk="1" hangingPunct="0">
              <a:lnSpc>
                <a:spcPct val="150000"/>
              </a:lnSpc>
              <a:spcBef>
                <a:spcPts val="145"/>
              </a:spcBef>
            </a:pPr>
            <a:r>
              <a:rPr lang="zh-CN" altLang="en-US"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mn-ea"/>
              </a:rPr>
              <a:t>对比:How much of that book </a:t>
            </a:r>
            <a:r>
              <a:rPr lang="zh-CN" altLang="en-US" u="sng"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mn-ea"/>
              </a:rPr>
              <a:t>have you read</a:t>
            </a:r>
            <a:r>
              <a:rPr lang="zh-CN" altLang="en-US"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mn-ea"/>
              </a:rPr>
              <a:t>?那本书你读了多少了?(强调结果)</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232150"/>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3. </a:t>
            </a:r>
            <a:r>
              <a:rPr lang="en-US" altLang="zh-CN" sz="2410" kern="0" dirty="0">
                <a:solidFill>
                  <a:srgbClr val="000000"/>
                </a:solidFill>
                <a:latin typeface="Times New Roman" panose="02020603050405020304" pitchFamily="65" charset="-122"/>
                <a:ea typeface="楷体_GB2312" pitchFamily="65" charset="-122"/>
              </a:rPr>
              <a:t>It is calculated by dividing a person's weight in kg by their height in meters squared, and </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a BMI of between 19 and 25 __________________ (consider) healthy.</a:t>
            </a:r>
            <a:endParaRPr lang="en-US" altLang="zh-CN" sz="2800" dirty="0"/>
          </a:p>
          <a:p>
            <a:pPr marL="0" indent="0" eaLnBrk="0" latinLnBrk="1" hangingPunct="0">
              <a:lnSpc>
                <a:spcPct val="150000"/>
              </a:lnSpc>
              <a:spcBef>
                <a:spcPts val="145"/>
              </a:spcBef>
              <a:buNone/>
            </a:pPr>
            <a:endParaRPr lang="zh-CN" altLang="en-US" dirty="0"/>
          </a:p>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第一个and连接并列分句,设空处作后一分句的谓语。后一分句描述客观事实,</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应使用一般现在时。设空处与分句主语a BMI(单数形式)构成被动关系。故填is con-</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sidered。</a:t>
            </a:r>
          </a:p>
        </p:txBody>
      </p:sp>
      <p:sp>
        <p:nvSpPr>
          <p:cNvPr id="3" name="文本框 2"/>
          <p:cNvSpPr txBox="1"/>
          <p:nvPr/>
        </p:nvSpPr>
        <p:spPr>
          <a:xfrm>
            <a:off x="4041463" y="1198736"/>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is considered    </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787775"/>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4. </a:t>
            </a:r>
            <a:r>
              <a:rPr lang="en-US" altLang="zh-CN" sz="2410" kern="0" dirty="0">
                <a:solidFill>
                  <a:srgbClr val="000000"/>
                </a:solidFill>
                <a:latin typeface="Times New Roman" panose="02020603050405020304" pitchFamily="65" charset="-122"/>
                <a:ea typeface="楷体_GB2312" pitchFamily="65" charset="-122"/>
              </a:rPr>
              <a:t>The Xi'an City Wall is the most complete city wall that has survived China's long </a:t>
            </a:r>
            <a:r>
              <a:rPr lang="en-US" altLang="zh-CN" sz="2410" kern="0" dirty="0" err="1">
                <a:solidFill>
                  <a:srgbClr val="000000"/>
                </a:solidFill>
                <a:latin typeface="Times New Roman" panose="02020603050405020304" pitchFamily="65" charset="-122"/>
                <a:ea typeface="楷体_GB2312" pitchFamily="65" charset="-122"/>
              </a:rPr>
              <a:t>histo</a:t>
            </a:r>
            <a:r>
              <a:rPr lang="en-US" altLang="zh-CN" sz="2410" kern="0" dirty="0">
                <a:solidFill>
                  <a:srgbClr val="000000"/>
                </a:solidFill>
                <a:latin typeface="Times New Roman" panose="02020603050405020304" pitchFamily="65" charset="-122"/>
                <a:ea typeface="楷体_GB2312" pitchFamily="65" charset="-122"/>
              </a:rPr>
              <a:t>-</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ry. It ______________(build) originally to protect the city in the Tang dynasty and has now </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been completely restored(</a:t>
            </a:r>
            <a:r>
              <a:rPr lang="zh-CN" altLang="en-US" sz="2410" kern="0" dirty="0">
                <a:solidFill>
                  <a:srgbClr val="000000"/>
                </a:solidFill>
                <a:latin typeface="Times New Roman" panose="02020603050405020304" pitchFamily="65" charset="-122"/>
                <a:ea typeface="楷体_GB2312" pitchFamily="65" charset="-122"/>
              </a:rPr>
              <a:t>修复</a:t>
            </a:r>
            <a:r>
              <a:rPr lang="en-US" altLang="zh-CN" sz="2410" kern="0" dirty="0">
                <a:solidFill>
                  <a:srgbClr val="000000"/>
                </a:solidFill>
                <a:latin typeface="Times New Roman" panose="02020603050405020304" pitchFamily="65" charset="-122"/>
                <a:ea typeface="楷体_GB2312" pitchFamily="65" charset="-122"/>
              </a:rPr>
              <a:t>).</a:t>
            </a:r>
            <a:endParaRPr lang="en-US" altLang="zh-CN" sz="2800" dirty="0"/>
          </a:p>
          <a:p>
            <a:pPr marL="0" indent="0" eaLnBrk="0" latinLnBrk="1" hangingPunct="0">
              <a:lnSpc>
                <a:spcPct val="150000"/>
              </a:lnSpc>
              <a:spcBef>
                <a:spcPts val="145"/>
              </a:spcBef>
              <a:buNone/>
            </a:pPr>
            <a:endParaRPr lang="zh-CN" altLang="en-US" dirty="0"/>
          </a:p>
          <a:p>
            <a:pPr marL="0" algn="l" eaLnBrk="0" latinLnBrk="1" hangingPunct="0">
              <a:lnSpc>
                <a:spcPct val="150000"/>
              </a:lnSpc>
              <a:spcBef>
                <a:spcPts val="145"/>
              </a:spcBef>
              <a:buClrTx/>
              <a:buSzTx/>
              <a:buFontTx/>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句意:它最初是在唐朝为了保护城市而建造的,现在已经完全修复。It是主语,指</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代西安城墙,设空处是谓语动词,与主语是被动关系(be done),根据时间状语in the Tang </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dynasty可知谓语应用一般过去时,主语It是第三人称单数,应填was built。</a:t>
            </a:r>
          </a:p>
        </p:txBody>
      </p:sp>
      <p:sp>
        <p:nvSpPr>
          <p:cNvPr id="3" name="文本框 2"/>
          <p:cNvSpPr txBox="1"/>
          <p:nvPr/>
        </p:nvSpPr>
        <p:spPr>
          <a:xfrm>
            <a:off x="1137925" y="1198736"/>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was built    </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232150"/>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5. </a:t>
            </a:r>
            <a:r>
              <a:rPr lang="en-US" altLang="zh-CN" sz="2410" kern="0" dirty="0">
                <a:solidFill>
                  <a:srgbClr val="000000"/>
                </a:solidFill>
                <a:latin typeface="Times New Roman" panose="02020603050405020304" pitchFamily="65" charset="-122"/>
                <a:ea typeface="楷体_GB2312" pitchFamily="65" charset="-122"/>
              </a:rPr>
              <a:t>Each child was told if they waited for 15 minutes before eating the treat, they would ____</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____________(give) a second treat.</a:t>
            </a:r>
            <a:endParaRPr lang="en-US" altLang="zh-CN" sz="2800" dirty="0"/>
          </a:p>
          <a:p>
            <a:pPr marL="0" indent="0" eaLnBrk="0" latinLnBrk="1" hangingPunct="0">
              <a:lnSpc>
                <a:spcPct val="150000"/>
              </a:lnSpc>
              <a:spcBef>
                <a:spcPts val="145"/>
              </a:spcBef>
              <a:buNone/>
            </a:pPr>
            <a:endParaRPr lang="zh-CN" altLang="en-US" dirty="0"/>
          </a:p>
          <a:p>
            <a:pPr marL="0" algn="l" eaLnBrk="0" latinLnBrk="1" hangingPunct="0">
              <a:lnSpc>
                <a:spcPct val="150000"/>
              </a:lnSpc>
              <a:spcBef>
                <a:spcPts val="145"/>
              </a:spcBef>
              <a:buClrTx/>
              <a:buSzTx/>
              <a:buFontTx/>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句意:每个孩子都被告知,如果他们等15分钟再吃糖果,他们将得到一个额外的糖</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果。give与they构成被动关系,应使用被动语态。空前有情态动词would,故填be giv-</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en。</a:t>
            </a:r>
          </a:p>
        </p:txBody>
      </p:sp>
      <p:sp>
        <p:nvSpPr>
          <p:cNvPr id="3" name="文本框 2"/>
          <p:cNvSpPr txBox="1"/>
          <p:nvPr/>
        </p:nvSpPr>
        <p:spPr>
          <a:xfrm>
            <a:off x="468000" y="1198736"/>
            <a:ext cx="11831400" cy="461665"/>
          </a:xfrm>
          <a:prstGeom prst="rect">
            <a:avLst/>
          </a:prstGeom>
          <a:noFill/>
        </p:spPr>
        <p:txBody>
          <a:bodyPr vert="horz" rtlCol="0">
            <a:spAutoFit/>
          </a:bodyPr>
          <a:lstStyle/>
          <a:p>
            <a:r>
              <a:rPr lang="en-US" altLang="zh-CN" sz="2400" b="1">
                <a:solidFill>
                  <a:srgbClr val="953FA3"/>
                </a:solidFill>
                <a:latin typeface="Times New Roman" panose="02020603050405020304" pitchFamily="18" charset="0"/>
                <a:ea typeface="楷体_GB2312" pitchFamily="65" charset="-122"/>
              </a:rPr>
              <a:t>be given    </a:t>
            </a:r>
            <a:endParaRPr lang="zh-CN" altLang="en-US" sz="2400" b="1">
              <a:solidFill>
                <a:srgbClr val="953FA3"/>
              </a:solidFill>
              <a:latin typeface="Times New Roman" panose="02020603050405020304" pitchFamily="18" charset="0"/>
              <a:ea typeface="楷体_GB2312" pitchFamily="65" charset="-122"/>
            </a:endParaRPr>
          </a:p>
        </p:txBody>
      </p:sp>
      <p:sp>
        <p:nvSpPr>
          <p:cNvPr id="4" name="文本框 3"/>
          <p:cNvSpPr txBox="1"/>
          <p:nvPr/>
        </p:nvSpPr>
        <p:spPr>
          <a:xfrm>
            <a:off x="11150288" y="648000"/>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675890"/>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a:solidFill>
                  <a:srgbClr val="000000"/>
                </a:solidFill>
                <a:latin typeface="Times New Roman" panose="02020603050405020304" pitchFamily="65" charset="-122"/>
                <a:ea typeface="楷体_GB2312" pitchFamily="65" charset="-122"/>
              </a:rPr>
              <a:t>6. </a:t>
            </a:r>
            <a:r>
              <a:rPr lang="zh-CN" altLang="en-US" sz="2410" kern="0" dirty="0">
                <a:solidFill>
                  <a:srgbClr val="000000"/>
                </a:solidFill>
                <a:latin typeface="Times New Roman" panose="02020603050405020304" pitchFamily="65" charset="-122"/>
                <a:ea typeface="楷体_GB2312" pitchFamily="65" charset="-122"/>
              </a:rPr>
              <a:t>The parts of a museum open to the public </a:t>
            </a:r>
            <a:r>
              <a:rPr lang="en-US" altLang="zh-CN" sz="2410" kern="0" dirty="0">
                <a:solidFill>
                  <a:srgbClr val="000000"/>
                </a:solidFill>
                <a:latin typeface="Times New Roman" panose="02020603050405020304" pitchFamily="65" charset="-122"/>
                <a:ea typeface="楷体_GB2312" pitchFamily="65" charset="-122"/>
              </a:rPr>
              <a:t>_______________</a:t>
            </a:r>
            <a:r>
              <a:rPr lang="zh-CN" altLang="en-US" sz="2410" kern="0" dirty="0">
                <a:solidFill>
                  <a:srgbClr val="000000"/>
                </a:solidFill>
                <a:latin typeface="Times New Roman" panose="02020603050405020304" pitchFamily="65" charset="-122"/>
                <a:ea typeface="楷体_GB2312" pitchFamily="65" charset="-122"/>
              </a:rPr>
              <a:t> (call) galleries or rooms.</a:t>
            </a:r>
            <a:endParaRPr lang="zh-CN" altLang="en-US" sz="2800" dirty="0"/>
          </a:p>
          <a:p>
            <a:pPr marL="0" indent="0" eaLnBrk="0" latinLnBrk="1" hangingPunct="0">
              <a:lnSpc>
                <a:spcPct val="150000"/>
              </a:lnSpc>
              <a:spcBef>
                <a:spcPts val="145"/>
              </a:spcBef>
              <a:buNone/>
            </a:pPr>
            <a:endParaRPr lang="zh-CN" altLang="en-US" dirty="0"/>
          </a:p>
          <a:p>
            <a:pPr marL="0" algn="l" eaLnBrk="0" latinLnBrk="1" hangingPunct="0">
              <a:lnSpc>
                <a:spcPct val="150000"/>
              </a:lnSpc>
              <a:spcBef>
                <a:spcPts val="145"/>
              </a:spcBef>
              <a:buClrTx/>
              <a:buSzTx/>
              <a:buFontTx/>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句意:博物馆对公众开放的部分被称为展览馆或展览室。此处描述的是客观事</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实,应使用一般现在时;主语与call之间是被动关系,应使用被动语态,且主语是复数概</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念。故填are called。</a:t>
            </a:r>
          </a:p>
        </p:txBody>
      </p:sp>
      <p:sp>
        <p:nvSpPr>
          <p:cNvPr id="3" name="文本框 2"/>
          <p:cNvSpPr txBox="1"/>
          <p:nvPr/>
        </p:nvSpPr>
        <p:spPr>
          <a:xfrm>
            <a:off x="5929000" y="648000"/>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are called    </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232150"/>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7. </a:t>
            </a:r>
            <a:r>
              <a:rPr lang="en-US" altLang="zh-CN" sz="2410" kern="0" dirty="0">
                <a:solidFill>
                  <a:srgbClr val="000000"/>
                </a:solidFill>
                <a:latin typeface="Times New Roman" panose="02020603050405020304" pitchFamily="65" charset="-122"/>
                <a:ea typeface="楷体_GB2312" pitchFamily="65" charset="-122"/>
              </a:rPr>
              <a:t>The school will use the compost(</a:t>
            </a:r>
            <a:r>
              <a:rPr lang="zh-CN" altLang="en-US" sz="2410" kern="0" dirty="0">
                <a:solidFill>
                  <a:srgbClr val="000000"/>
                </a:solidFill>
                <a:latin typeface="Times New Roman" panose="02020603050405020304" pitchFamily="65" charset="-122"/>
                <a:ea typeface="楷体_GB2312" pitchFamily="65" charset="-122"/>
              </a:rPr>
              <a:t>堆肥</a:t>
            </a:r>
            <a:r>
              <a:rPr lang="en-US" altLang="zh-CN" sz="2410" kern="0" dirty="0">
                <a:solidFill>
                  <a:srgbClr val="000000"/>
                </a:solidFill>
                <a:latin typeface="Times New Roman" panose="02020603050405020304" pitchFamily="65" charset="-122"/>
                <a:ea typeface="楷体_GB2312" pitchFamily="65" charset="-122"/>
              </a:rPr>
              <a:t>) on plants around campus. Some ________________</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____(offer) to families that want to use it at home, and whatever is left will be donated.</a:t>
            </a:r>
            <a:endParaRPr lang="en-US" altLang="zh-CN" sz="2800" dirty="0"/>
          </a:p>
          <a:p>
            <a:pPr marL="0" indent="0" eaLnBrk="0" latinLnBrk="1" hangingPunct="0">
              <a:lnSpc>
                <a:spcPct val="150000"/>
              </a:lnSpc>
              <a:spcBef>
                <a:spcPts val="145"/>
              </a:spcBef>
              <a:buNone/>
            </a:pPr>
            <a:endParaRPr lang="zh-CN" altLang="en-US" dirty="0"/>
          </a:p>
          <a:p>
            <a:pPr marL="0" algn="l" eaLnBrk="0" latinLnBrk="1" hangingPunct="0">
              <a:lnSpc>
                <a:spcPct val="150000"/>
              </a:lnSpc>
              <a:spcBef>
                <a:spcPts val="145"/>
              </a:spcBef>
              <a:buClrTx/>
              <a:buSzTx/>
              <a:buFontTx/>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句意:一些将被提供给那些想在家里使用堆肥的家庭,剩下的将被捐赠。根据</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will use和will be donated可知,应使用一般将来时。主语Some指的是前一句中的com-</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post,与offer构成被动关系,应使用被动语态。故填will be offered。</a:t>
            </a:r>
          </a:p>
        </p:txBody>
      </p:sp>
      <p:sp>
        <p:nvSpPr>
          <p:cNvPr id="3" name="文本框 2"/>
          <p:cNvSpPr txBox="1"/>
          <p:nvPr/>
        </p:nvSpPr>
        <p:spPr>
          <a:xfrm>
            <a:off x="468000" y="1198736"/>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p>
        </p:txBody>
      </p:sp>
      <p:sp>
        <p:nvSpPr>
          <p:cNvPr id="4" name="文本框 3"/>
          <p:cNvSpPr txBox="1"/>
          <p:nvPr/>
        </p:nvSpPr>
        <p:spPr>
          <a:xfrm>
            <a:off x="9591363" y="648000"/>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will be offered</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232150"/>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8. </a:t>
            </a:r>
            <a:r>
              <a:rPr lang="en-US" altLang="zh-CN" sz="2410" kern="0" dirty="0">
                <a:solidFill>
                  <a:srgbClr val="000000"/>
                </a:solidFill>
                <a:latin typeface="Times New Roman" panose="02020603050405020304" pitchFamily="65" charset="-122"/>
                <a:ea typeface="楷体_GB2312" pitchFamily="65" charset="-122"/>
              </a:rPr>
              <a:t>The taxes that come from tourism _____________(use) to fix the problems that tourism </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causes in the first place.</a:t>
            </a:r>
            <a:endParaRPr lang="en-US" altLang="zh-CN" sz="2800" dirty="0"/>
          </a:p>
          <a:p>
            <a:pPr marL="0" indent="0" eaLnBrk="0" latinLnBrk="1" hangingPunct="0">
              <a:lnSpc>
                <a:spcPct val="150000"/>
              </a:lnSpc>
              <a:spcBef>
                <a:spcPts val="145"/>
              </a:spcBef>
              <a:buNone/>
            </a:pPr>
            <a:endParaRPr lang="zh-CN" altLang="en-US" dirty="0"/>
          </a:p>
          <a:p>
            <a:pPr marL="0" algn="l" eaLnBrk="0" latinLnBrk="1" hangingPunct="0">
              <a:lnSpc>
                <a:spcPct val="150000"/>
              </a:lnSpc>
              <a:spcBef>
                <a:spcPts val="145"/>
              </a:spcBef>
              <a:buClrTx/>
              <a:buSzTx/>
              <a:buFontTx/>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句意:来自旅游业的税收首先被用于解决旅游业造成的问题。设空处为谓语,主</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语与谓语构成被动关系,故用被动语态;此处陈述的是事实,用一般现在时;主语为The </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taxes,谓语用复数。故填are used。</a:t>
            </a:r>
          </a:p>
        </p:txBody>
      </p:sp>
      <p:sp>
        <p:nvSpPr>
          <p:cNvPr id="3" name="文本框 2"/>
          <p:cNvSpPr txBox="1"/>
          <p:nvPr/>
        </p:nvSpPr>
        <p:spPr>
          <a:xfrm>
            <a:off x="4989200" y="648000"/>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are used    </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344035"/>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9. </a:t>
            </a:r>
            <a:r>
              <a:rPr lang="en-US" altLang="zh-CN" sz="2410" kern="0" dirty="0">
                <a:solidFill>
                  <a:srgbClr val="000000"/>
                </a:solidFill>
                <a:latin typeface="Times New Roman" panose="02020603050405020304" pitchFamily="65" charset="-122"/>
                <a:ea typeface="楷体_GB2312" pitchFamily="65" charset="-122"/>
              </a:rPr>
              <a:t>In the old days, street dealers ___________________(forbid) from letting their shoulder </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poles(</a:t>
            </a:r>
            <a:r>
              <a:rPr lang="zh-CN" altLang="en-US" sz="2410" kern="0" dirty="0">
                <a:solidFill>
                  <a:srgbClr val="000000"/>
                </a:solidFill>
                <a:latin typeface="Times New Roman" panose="02020603050405020304" pitchFamily="65" charset="-122"/>
                <a:ea typeface="楷体_GB2312" pitchFamily="65" charset="-122"/>
              </a:rPr>
              <a:t>扁担</a:t>
            </a:r>
            <a:r>
              <a:rPr lang="en-US" altLang="zh-CN" sz="2410" kern="0" dirty="0">
                <a:solidFill>
                  <a:srgbClr val="000000"/>
                </a:solidFill>
                <a:latin typeface="Times New Roman" panose="02020603050405020304" pitchFamily="65" charset="-122"/>
                <a:ea typeface="楷体_GB2312" pitchFamily="65" charset="-122"/>
              </a:rPr>
              <a:t>) touch the ground in order to protect the bluestone laid on all the streets and al-</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leys here.</a:t>
            </a:r>
            <a:endParaRPr lang="en-US" altLang="zh-CN" sz="2800" dirty="0"/>
          </a:p>
          <a:p>
            <a:pPr marL="0" indent="0" eaLnBrk="0" latinLnBrk="1" hangingPunct="0">
              <a:lnSpc>
                <a:spcPct val="150000"/>
              </a:lnSpc>
              <a:spcBef>
                <a:spcPts val="145"/>
              </a:spcBef>
              <a:buNone/>
            </a:pPr>
            <a:endParaRPr lang="zh-CN" altLang="en-US" dirty="0"/>
          </a:p>
          <a:p>
            <a:pPr marL="0" algn="l" eaLnBrk="0" latinLnBrk="1" hangingPunct="0">
              <a:lnSpc>
                <a:spcPct val="150000"/>
              </a:lnSpc>
              <a:spcBef>
                <a:spcPts val="145"/>
              </a:spcBef>
              <a:buClrTx/>
              <a:buSzTx/>
              <a:buFontTx/>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句意:在过去,为了保护这里铺在所有街道小巷的青石,禁止街头小贩用扁担接触</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地面。根据时间状语In the old days可知,此处描述过去的事情,应使用一般过去时。</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forbid与主语dealers构成被动关系,应使用被动语态。主语dealers是复数,故填were for-</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bidden。</a:t>
            </a:r>
          </a:p>
        </p:txBody>
      </p:sp>
      <p:sp>
        <p:nvSpPr>
          <p:cNvPr id="3" name="文本框 2"/>
          <p:cNvSpPr txBox="1"/>
          <p:nvPr/>
        </p:nvSpPr>
        <p:spPr>
          <a:xfrm>
            <a:off x="4419288" y="648000"/>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were forbidden    </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675890"/>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10. </a:t>
            </a:r>
            <a:r>
              <a:rPr lang="en-US" altLang="zh-CN" sz="2410" kern="0" dirty="0">
                <a:solidFill>
                  <a:srgbClr val="000000"/>
                </a:solidFill>
                <a:latin typeface="Times New Roman" panose="02020603050405020304" pitchFamily="65" charset="-122"/>
                <a:ea typeface="楷体_GB2312" pitchFamily="65" charset="-122"/>
              </a:rPr>
              <a:t>Come and see the Terracotta Army; more than 8,000 statues ______________(make) in </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the third century BCE to guard the tomb of the Chinese Emperor </a:t>
            </a:r>
            <a:r>
              <a:rPr lang="en-US" altLang="zh-CN" sz="2410" kern="0" dirty="0" err="1">
                <a:solidFill>
                  <a:srgbClr val="000000"/>
                </a:solidFill>
                <a:latin typeface="Times New Roman" panose="02020603050405020304" pitchFamily="65" charset="-122"/>
                <a:ea typeface="楷体_GB2312" pitchFamily="65" charset="-122"/>
              </a:rPr>
              <a:t>Qinshihuang</a:t>
            </a:r>
            <a:r>
              <a:rPr lang="en-US" altLang="zh-CN" sz="2410" kern="0" dirty="0">
                <a:solidFill>
                  <a:srgbClr val="000000"/>
                </a:solidFill>
                <a:latin typeface="Times New Roman" panose="02020603050405020304" pitchFamily="65" charset="-122"/>
                <a:ea typeface="楷体_GB2312" pitchFamily="65" charset="-122"/>
              </a:rPr>
              <a:t>!</a:t>
            </a:r>
            <a:endParaRPr lang="en-US" altLang="zh-CN" sz="2800" dirty="0"/>
          </a:p>
          <a:p>
            <a:pPr marL="0" indent="0" eaLnBrk="0" latinLnBrk="1" hangingPunct="0">
              <a:lnSpc>
                <a:spcPct val="150000"/>
              </a:lnSpc>
              <a:spcBef>
                <a:spcPts val="145"/>
              </a:spcBef>
              <a:buNone/>
            </a:pPr>
            <a:endParaRPr lang="zh-CN" altLang="en-US" dirty="0"/>
          </a:p>
          <a:p>
            <a:pPr marL="0" algn="l" eaLnBrk="0" latinLnBrk="1" hangingPunct="0">
              <a:lnSpc>
                <a:spcPct val="150000"/>
              </a:lnSpc>
              <a:spcBef>
                <a:spcPts val="145"/>
              </a:spcBef>
              <a:buClrTx/>
              <a:buSzTx/>
              <a:buFontTx/>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设空处在句中作谓语,由in the third century BCE可知谓语动词的时态应为一般</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过去时,more than 8,000 statues(复数)与make之间为被动关系,故填were made。</a:t>
            </a:r>
          </a:p>
        </p:txBody>
      </p:sp>
      <p:sp>
        <p:nvSpPr>
          <p:cNvPr id="3" name="文本框 2"/>
          <p:cNvSpPr txBox="1"/>
          <p:nvPr/>
        </p:nvSpPr>
        <p:spPr>
          <a:xfrm>
            <a:off x="8362638" y="648000"/>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were made    </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675890"/>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a:solidFill>
                  <a:srgbClr val="000000"/>
                </a:solidFill>
                <a:latin typeface="Times New Roman" panose="02020603050405020304" pitchFamily="65" charset="-122"/>
                <a:ea typeface="楷体_GB2312" pitchFamily="65" charset="-122"/>
              </a:rPr>
              <a:t>11. </a:t>
            </a:r>
            <a:r>
              <a:rPr lang="zh-CN" altLang="en-US" sz="2410" kern="0" dirty="0">
                <a:solidFill>
                  <a:srgbClr val="000000"/>
                </a:solidFill>
                <a:latin typeface="Times New Roman" panose="02020603050405020304" pitchFamily="65" charset="-122"/>
                <a:ea typeface="楷体_GB2312" pitchFamily="65" charset="-122"/>
              </a:rPr>
              <a:t>It is universally acknowledged that babies' skin </a:t>
            </a:r>
            <a:r>
              <a:rPr lang="en-US" altLang="zh-CN" sz="2410" kern="0" dirty="0">
                <a:solidFill>
                  <a:srgbClr val="000000"/>
                </a:solidFill>
                <a:latin typeface="Times New Roman" panose="02020603050405020304" pitchFamily="65" charset="-122"/>
                <a:ea typeface="楷体_GB2312" pitchFamily="65" charset="-122"/>
              </a:rPr>
              <a:t>__________</a:t>
            </a:r>
            <a:r>
              <a:rPr lang="zh-CN" altLang="en-US" sz="2410" kern="0" dirty="0">
                <a:solidFill>
                  <a:srgbClr val="000000"/>
                </a:solidFill>
                <a:latin typeface="Times New Roman" panose="02020603050405020304" pitchFamily="65" charset="-122"/>
                <a:ea typeface="楷体_GB2312" pitchFamily="65" charset="-122"/>
              </a:rPr>
              <a:t>(feel) soft and smooth.</a:t>
            </a:r>
            <a:endParaRPr lang="zh-CN" altLang="en-US" sz="2800" dirty="0"/>
          </a:p>
          <a:p>
            <a:pPr marL="0" indent="0" eaLnBrk="0" latinLnBrk="1" hangingPunct="0">
              <a:lnSpc>
                <a:spcPct val="150000"/>
              </a:lnSpc>
              <a:spcBef>
                <a:spcPts val="145"/>
              </a:spcBef>
              <a:buNone/>
            </a:pPr>
            <a:endParaRPr lang="zh-CN" altLang="en-US" dirty="0"/>
          </a:p>
          <a:p>
            <a:pPr marL="0" algn="l" eaLnBrk="0" latinLnBrk="1" hangingPunct="0">
              <a:lnSpc>
                <a:spcPct val="150000"/>
              </a:lnSpc>
              <a:spcBef>
                <a:spcPts val="145"/>
              </a:spcBef>
              <a:buClrTx/>
              <a:buSzTx/>
              <a:buFontTx/>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句意:众所周知,婴儿的皮肤摸起来又软又滑。本句描述客观事实,应用一般现在</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时。以物作主语的系动词feel通常使用主动形式表示被动意义。设空处的主语skin在</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此处为不可数名词,故填feels。</a:t>
            </a:r>
          </a:p>
        </p:txBody>
      </p:sp>
      <p:sp>
        <p:nvSpPr>
          <p:cNvPr id="3" name="文本框 2"/>
          <p:cNvSpPr txBox="1"/>
          <p:nvPr/>
        </p:nvSpPr>
        <p:spPr>
          <a:xfrm>
            <a:off x="6786250" y="648000"/>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feels    </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787775"/>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12. </a:t>
            </a:r>
            <a:r>
              <a:rPr lang="en-US" altLang="zh-CN" sz="2410" kern="0" dirty="0">
                <a:solidFill>
                  <a:srgbClr val="000000"/>
                </a:solidFill>
                <a:latin typeface="Times New Roman" panose="02020603050405020304" pitchFamily="65" charset="-122"/>
                <a:ea typeface="楷体_GB2312" pitchFamily="65" charset="-122"/>
              </a:rPr>
              <a:t>Despite the previous rounds of talks, no agreement _____________________(reach)so far </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by the two sides.</a:t>
            </a:r>
            <a:endParaRPr lang="en-US" altLang="zh-CN" sz="2800" dirty="0"/>
          </a:p>
          <a:p>
            <a:pPr marL="0" indent="0" eaLnBrk="0" latinLnBrk="1" hangingPunct="0">
              <a:lnSpc>
                <a:spcPct val="150000"/>
              </a:lnSpc>
              <a:spcBef>
                <a:spcPts val="145"/>
              </a:spcBef>
              <a:buNone/>
            </a:pPr>
            <a:endParaRPr lang="zh-CN" altLang="en-US" dirty="0"/>
          </a:p>
          <a:p>
            <a:pPr marL="0" algn="l" eaLnBrk="0" latinLnBrk="1" hangingPunct="0">
              <a:lnSpc>
                <a:spcPct val="150000"/>
              </a:lnSpc>
              <a:spcBef>
                <a:spcPts val="145"/>
              </a:spcBef>
              <a:buClrTx/>
              <a:buSzTx/>
              <a:buFontTx/>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句意:尽管之前进行了多轮谈判,但到目前为止双方没有取得一致意见。根据题</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干中的时间状语so far可知此处应该用现在完成时,而agreement与谓语动词之间为被动</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关系,所以要用现在完成时的被动语态。主语no agreement为单数,谓语动词应使用单</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数形式。故填has been reached。</a:t>
            </a:r>
          </a:p>
        </p:txBody>
      </p:sp>
      <p:sp>
        <p:nvSpPr>
          <p:cNvPr id="3" name="文本框 2"/>
          <p:cNvSpPr txBox="1"/>
          <p:nvPr/>
        </p:nvSpPr>
        <p:spPr>
          <a:xfrm>
            <a:off x="7219638" y="648000"/>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has been reached    </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39949"/>
            <a:ext cx="11831400" cy="49744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5.一般过去时</a:t>
            </a:r>
            <a:endParaRPr lang="zh-CN" altLang="en-US" b="1" dirty="0"/>
          </a:p>
        </p:txBody>
      </p:sp>
      <p:graphicFrame>
        <p:nvGraphicFramePr>
          <p:cNvPr id="3" name="表格 2"/>
          <p:cNvGraphicFramePr>
            <a:graphicFrameLocks noGrp="1"/>
          </p:cNvGraphicFramePr>
          <p:nvPr/>
        </p:nvGraphicFramePr>
        <p:xfrm>
          <a:off x="467365" y="1124701"/>
          <a:ext cx="11424920" cy="5136634"/>
        </p:xfrm>
        <a:graphic>
          <a:graphicData uri="http://schemas.openxmlformats.org/drawingml/2006/table">
            <a:tbl>
              <a:tblPr/>
              <a:tblGrid>
                <a:gridCol w="3375025">
                  <a:extLst>
                    <a:ext uri="{9D8B030D-6E8A-4147-A177-3AD203B41FA5}">
                      <a16:colId xmlns:a16="http://schemas.microsoft.com/office/drawing/2014/main" val="20000"/>
                    </a:ext>
                  </a:extLst>
                </a:gridCol>
                <a:gridCol w="4663440">
                  <a:extLst>
                    <a:ext uri="{9D8B030D-6E8A-4147-A177-3AD203B41FA5}">
                      <a16:colId xmlns:a16="http://schemas.microsoft.com/office/drawing/2014/main" val="20001"/>
                    </a:ext>
                  </a:extLst>
                </a:gridCol>
                <a:gridCol w="3386430">
                  <a:extLst>
                    <a:ext uri="{9D8B030D-6E8A-4147-A177-3AD203B41FA5}">
                      <a16:colId xmlns:a16="http://schemas.microsoft.com/office/drawing/2014/main" val="20002"/>
                    </a:ext>
                  </a:extLst>
                </a:gridCol>
              </a:tblGrid>
              <a:tr h="563328">
                <a:tc>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用法</a:t>
                      </a:r>
                    </a:p>
                  </a:txBody>
                  <a:tcPr marL="45720" marR="45720"/>
                </a:tc>
                <a:tc>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例句</a:t>
                      </a:r>
                    </a:p>
                  </a:txBody>
                  <a:tcPr marL="45720" marR="45720"/>
                </a:tc>
                <a:tc>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备注</a:t>
                      </a:r>
                    </a:p>
                  </a:txBody>
                  <a:tcPr marL="45720" marR="45720"/>
                </a:tc>
                <a:extLst>
                  <a:ext uri="{0D108BD9-81ED-4DB2-BD59-A6C34878D82A}">
                    <a16:rowId xmlns:a16="http://schemas.microsoft.com/office/drawing/2014/main" val="10000"/>
                  </a:ext>
                </a:extLst>
              </a:tr>
              <a:tr h="1350010">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表示过去时间中一次完成的动作或一度存在的状态</a:t>
                      </a:r>
                    </a:p>
                  </a:txBody>
                  <a:tcPr marL="45720" marR="45720"/>
                </a:tc>
                <a:tc>
                  <a:txBody>
                    <a:bodyPr/>
                    <a:lstStyle/>
                    <a:p>
                      <a:pPr eaLnBrk="0" latinLnBrk="1" hangingPunct="0">
                        <a:lnSpc>
                          <a:spcPct val="150000"/>
                        </a:lnSpc>
                        <a:spcBef>
                          <a:spcPts val="0"/>
                        </a:spcBef>
                      </a:pPr>
                      <a:r>
                        <a:rPr lang="zh-CN" altLang="en-US" sz="1815" u="sng" kern="0" dirty="0">
                          <a:solidFill>
                            <a:srgbClr val="000000"/>
                          </a:solidFill>
                          <a:latin typeface="Times New Roman" panose="02020603050405020304" pitchFamily="65" charset="-122"/>
                          <a:ea typeface="宋体" panose="02010600030101010101" pitchFamily="2" charset="-122"/>
                        </a:rPr>
                        <a:t>Three years ago</a:t>
                      </a:r>
                      <a:r>
                        <a:rPr lang="zh-CN" altLang="en-US" sz="1815" kern="0" dirty="0">
                          <a:solidFill>
                            <a:srgbClr val="000000"/>
                          </a:solidFill>
                          <a:latin typeface="Times New Roman" panose="02020603050405020304" pitchFamily="65" charset="-122"/>
                          <a:ea typeface="宋体" panose="02010600030101010101" pitchFamily="2" charset="-122"/>
                        </a:rPr>
                        <a:t>, I </a:t>
                      </a:r>
                      <a:r>
                        <a:rPr lang="zh-CN" altLang="en-US" sz="1815" u="sng" kern="0" dirty="0">
                          <a:solidFill>
                            <a:srgbClr val="000000"/>
                          </a:solidFill>
                          <a:latin typeface="Times New Roman" panose="02020603050405020304" pitchFamily="65" charset="-122"/>
                          <a:ea typeface="宋体" panose="02010600030101010101" pitchFamily="2" charset="-122"/>
                        </a:rPr>
                        <a:t>left</a:t>
                      </a:r>
                      <a:r>
                        <a:rPr lang="zh-CN" altLang="en-US" sz="1815" kern="0" dirty="0">
                          <a:solidFill>
                            <a:srgbClr val="000000"/>
                          </a:solidFill>
                          <a:latin typeface="Times New Roman" panose="02020603050405020304" pitchFamily="65" charset="-122"/>
                          <a:ea typeface="宋体" panose="02010600030101010101" pitchFamily="2" charset="-122"/>
                        </a:rPr>
                        <a:t> my hometown and </a:t>
                      </a:r>
                      <a:r>
                        <a:rPr lang="zh-CN" altLang="en-US" sz="1815" u="sng" kern="0" dirty="0">
                          <a:solidFill>
                            <a:srgbClr val="000000"/>
                          </a:solidFill>
                          <a:latin typeface="Times New Roman" panose="02020603050405020304" pitchFamily="65" charset="-122"/>
                          <a:ea typeface="宋体" panose="02010600030101010101" pitchFamily="2" charset="-122"/>
                        </a:rPr>
                        <a:t>taught</a:t>
                      </a:r>
                      <a:r>
                        <a:rPr lang="zh-CN" altLang="en-US" sz="1815" kern="0" dirty="0">
                          <a:solidFill>
                            <a:srgbClr val="000000"/>
                          </a:solidFill>
                          <a:latin typeface="Times New Roman" panose="02020603050405020304" pitchFamily="65" charset="-122"/>
                          <a:ea typeface="宋体" panose="02010600030101010101" pitchFamily="2" charset="-122"/>
                        </a:rPr>
                        <a:t> English in a village in Hunan Province. 三年前,我离开家乡,在湖南省的一个村庄教英语。</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经常与yesterday、last night/</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week/...、...ago、the other day等连用</a:t>
                      </a:r>
                    </a:p>
                  </a:txBody>
                  <a:tcPr marL="45720" marR="45720"/>
                </a:tc>
                <a:extLst>
                  <a:ext uri="{0D108BD9-81ED-4DB2-BD59-A6C34878D82A}">
                    <a16:rowId xmlns:a16="http://schemas.microsoft.com/office/drawing/2014/main" val="10001"/>
                  </a:ext>
                </a:extLst>
              </a:tr>
              <a:tr h="982656">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表示过去一段时间经常或反复发生的动作以及过去的习惯动作</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Last year I </a:t>
                      </a:r>
                      <a:r>
                        <a:rPr lang="zh-CN" altLang="en-US" sz="1815" u="sng" kern="0" dirty="0">
                          <a:solidFill>
                            <a:srgbClr val="000000"/>
                          </a:solidFill>
                          <a:latin typeface="Times New Roman" panose="02020603050405020304" pitchFamily="65" charset="-122"/>
                          <a:ea typeface="宋体" panose="02010600030101010101" pitchFamily="2" charset="-122"/>
                        </a:rPr>
                        <a:t>often went</a:t>
                      </a:r>
                      <a:r>
                        <a:rPr lang="zh-CN" altLang="en-US" sz="1815" kern="0" dirty="0">
                          <a:solidFill>
                            <a:srgbClr val="000000"/>
                          </a:solidFill>
                          <a:latin typeface="Times New Roman" panose="02020603050405020304" pitchFamily="65" charset="-122"/>
                          <a:ea typeface="宋体" panose="02010600030101010101" pitchFamily="2" charset="-122"/>
                        </a:rPr>
                        <a:t> to the theater.</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去年我经常去看戏。</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常与often、always、sometimes、every day等连用</a:t>
                      </a:r>
                    </a:p>
                  </a:txBody>
                  <a:tcPr marL="45720" marR="45720"/>
                </a:tc>
                <a:extLst>
                  <a:ext uri="{0D108BD9-81ED-4DB2-BD59-A6C34878D82A}">
                    <a16:rowId xmlns:a16="http://schemas.microsoft.com/office/drawing/2014/main" val="10002"/>
                  </a:ext>
                </a:extLst>
              </a:tr>
              <a:tr h="2240640">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用于结构:It is (about/high) time </a:t>
                      </a:r>
                      <a:br>
                        <a:rPr lang="zh-CN" altLang="en-US" sz="1815" kern="0" dirty="0">
                          <a:solidFill>
                            <a:srgbClr val="000000"/>
                          </a:solidFill>
                          <a:latin typeface="Times New Roman" panose="02020603050405020304" pitchFamily="65" charset="-122"/>
                          <a:ea typeface="宋体" panose="02010600030101010101" pitchFamily="2" charset="-122"/>
                        </a:rPr>
                      </a:br>
                      <a:r>
                        <a:rPr lang="zh-CN" altLang="en-US" sz="1815" kern="0" dirty="0">
                          <a:solidFill>
                            <a:srgbClr val="000000"/>
                          </a:solidFill>
                          <a:latin typeface="Times New Roman" panose="02020603050405020304" pitchFamily="65" charset="-122"/>
                          <a:ea typeface="宋体" panose="02010600030101010101" pitchFamily="2" charset="-122"/>
                        </a:rPr>
                        <a:t>(that)...did...表示“该干某事了;</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It has been...since...did...表示“距离某人做某事多久了”</a:t>
                      </a:r>
                    </a:p>
                  </a:txBody>
                  <a:tcPr marL="45720" marR="45720"/>
                </a:tc>
                <a:tc>
                  <a:txBody>
                    <a:bodyPr/>
                    <a:lstStyle/>
                    <a:p>
                      <a:pPr eaLnBrk="0" latinLnBrk="1" hangingPunct="0">
                        <a:lnSpc>
                          <a:spcPct val="150000"/>
                        </a:lnSpc>
                        <a:spcBef>
                          <a:spcPts val="0"/>
                        </a:spcBef>
                      </a:pPr>
                      <a:r>
                        <a:rPr lang="zh-CN" altLang="en-US" sz="1815" u="sng" kern="0" dirty="0">
                          <a:solidFill>
                            <a:srgbClr val="000000"/>
                          </a:solidFill>
                          <a:latin typeface="Times New Roman" panose="02020603050405020304" pitchFamily="65" charset="-122"/>
                          <a:ea typeface="宋体" panose="02010600030101010101" pitchFamily="2" charset="-122"/>
                        </a:rPr>
                        <a:t>It's time</a:t>
                      </a:r>
                      <a:r>
                        <a:rPr lang="zh-CN" altLang="en-US" sz="1815" kern="0" dirty="0">
                          <a:solidFill>
                            <a:srgbClr val="000000"/>
                          </a:solidFill>
                          <a:latin typeface="Times New Roman" panose="02020603050405020304" pitchFamily="65" charset="-122"/>
                          <a:ea typeface="宋体" panose="02010600030101010101" pitchFamily="2" charset="-122"/>
                        </a:rPr>
                        <a:t> you </a:t>
                      </a:r>
                      <a:r>
                        <a:rPr lang="zh-CN" altLang="en-US" sz="1815" u="sng" kern="0" dirty="0">
                          <a:solidFill>
                            <a:srgbClr val="000000"/>
                          </a:solidFill>
                          <a:latin typeface="Times New Roman" panose="02020603050405020304" pitchFamily="65" charset="-122"/>
                          <a:ea typeface="宋体" panose="02010600030101010101" pitchFamily="2" charset="-122"/>
                        </a:rPr>
                        <a:t>made</a:t>
                      </a:r>
                      <a:r>
                        <a:rPr lang="zh-CN" altLang="en-US" sz="1815" kern="0" dirty="0">
                          <a:solidFill>
                            <a:srgbClr val="000000"/>
                          </a:solidFill>
                          <a:latin typeface="Times New Roman" panose="02020603050405020304" pitchFamily="65" charset="-122"/>
                          <a:ea typeface="宋体" panose="02010600030101010101" pitchFamily="2" charset="-122"/>
                        </a:rPr>
                        <a:t> up your mind.</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该是你下决心的时候了。</a:t>
                      </a:r>
                    </a:p>
                    <a:p>
                      <a:pPr eaLnBrk="0" latinLnBrk="1" hangingPunct="0">
                        <a:lnSpc>
                          <a:spcPct val="150000"/>
                        </a:lnSpc>
                        <a:spcBef>
                          <a:spcPts val="0"/>
                        </a:spcBef>
                      </a:pPr>
                      <a:r>
                        <a:rPr lang="zh-CN" altLang="en-US" sz="1815" u="sng" kern="0" dirty="0">
                          <a:solidFill>
                            <a:srgbClr val="000000"/>
                          </a:solidFill>
                          <a:latin typeface="Times New Roman" panose="02020603050405020304" pitchFamily="65" charset="-122"/>
                          <a:ea typeface="宋体" panose="02010600030101010101" pitchFamily="2" charset="-122"/>
                        </a:rPr>
                        <a:t>It has been</a:t>
                      </a:r>
                      <a:r>
                        <a:rPr lang="zh-CN" altLang="en-US" sz="1815" kern="0" dirty="0">
                          <a:solidFill>
                            <a:srgbClr val="000000"/>
                          </a:solidFill>
                          <a:latin typeface="Times New Roman" panose="02020603050405020304" pitchFamily="65" charset="-122"/>
                          <a:ea typeface="宋体" panose="02010600030101010101" pitchFamily="2" charset="-122"/>
                        </a:rPr>
                        <a:t> six years to the day </a:t>
                      </a:r>
                      <a:r>
                        <a:rPr lang="zh-CN" altLang="en-US" sz="1815" u="sng" kern="0" dirty="0">
                          <a:solidFill>
                            <a:srgbClr val="000000"/>
                          </a:solidFill>
                          <a:latin typeface="Times New Roman" panose="02020603050405020304" pitchFamily="65" charset="-122"/>
                          <a:ea typeface="宋体" panose="02010600030101010101" pitchFamily="2" charset="-122"/>
                        </a:rPr>
                        <a:t>since</a:t>
                      </a:r>
                      <a:r>
                        <a:rPr lang="zh-CN" altLang="en-US" sz="1815" kern="0" dirty="0">
                          <a:solidFill>
                            <a:srgbClr val="000000"/>
                          </a:solidFill>
                          <a:latin typeface="Times New Roman" panose="02020603050405020304" pitchFamily="65" charset="-122"/>
                          <a:ea typeface="宋体" panose="02010600030101010101" pitchFamily="2" charset="-122"/>
                        </a:rPr>
                        <a:t> </a:t>
                      </a:r>
                      <a:br>
                        <a:rPr lang="zh-CN" altLang="en-US" sz="1815" kern="0" dirty="0">
                          <a:solidFill>
                            <a:srgbClr val="000000"/>
                          </a:solidFill>
                          <a:latin typeface="Times New Roman" panose="02020603050405020304" pitchFamily="65" charset="-122"/>
                          <a:ea typeface="宋体" panose="02010600030101010101" pitchFamily="2" charset="-122"/>
                        </a:rPr>
                      </a:br>
                      <a:r>
                        <a:rPr lang="zh-CN" altLang="en-US" sz="1815" kern="0" dirty="0">
                          <a:solidFill>
                            <a:srgbClr val="000000"/>
                          </a:solidFill>
                          <a:latin typeface="Times New Roman" panose="02020603050405020304" pitchFamily="65" charset="-122"/>
                          <a:ea typeface="宋体" panose="02010600030101010101" pitchFamily="2" charset="-122"/>
                        </a:rPr>
                        <a:t>he </a:t>
                      </a:r>
                      <a:r>
                        <a:rPr lang="zh-CN" altLang="en-US" sz="1815" u="sng" kern="0" dirty="0">
                          <a:solidFill>
                            <a:srgbClr val="000000"/>
                          </a:solidFill>
                          <a:latin typeface="Times New Roman" panose="02020603050405020304" pitchFamily="65" charset="-122"/>
                          <a:ea typeface="宋体" panose="02010600030101010101" pitchFamily="2" charset="-122"/>
                        </a:rPr>
                        <a:t>began</a:t>
                      </a:r>
                      <a:r>
                        <a:rPr lang="zh-CN" altLang="en-US" sz="1815" kern="0" dirty="0">
                          <a:solidFill>
                            <a:srgbClr val="000000"/>
                          </a:solidFill>
                          <a:latin typeface="Times New Roman" panose="02020603050405020304" pitchFamily="65" charset="-122"/>
                          <a:ea typeface="宋体" panose="02010600030101010101" pitchFamily="2" charset="-122"/>
                        </a:rPr>
                        <a:t> to write the book.</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他写这本书至今已有六年。</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a:t>
                      </a:r>
                    </a:p>
                  </a:txBody>
                  <a:tcPr marL="45720" marR="45720"/>
                </a:tc>
                <a:extLst>
                  <a:ext uri="{0D108BD9-81ED-4DB2-BD59-A6C34878D82A}">
                    <a16:rowId xmlns:a16="http://schemas.microsoft.com/office/drawing/2014/main" val="10003"/>
                  </a:ext>
                </a:extLst>
              </a:tr>
            </a:tbl>
          </a:graphicData>
        </a:graphic>
      </p:graphicFrame>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675890"/>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13. </a:t>
            </a:r>
            <a:r>
              <a:rPr lang="en-US" altLang="zh-CN" sz="2410" kern="0" dirty="0">
                <a:solidFill>
                  <a:srgbClr val="000000"/>
                </a:solidFill>
                <a:latin typeface="Times New Roman" panose="02020603050405020304" pitchFamily="65" charset="-122"/>
                <a:ea typeface="楷体_GB2312" pitchFamily="65" charset="-122"/>
              </a:rPr>
              <a:t>On the last day of our week-long stay last month, we _________________ (invite) to attend</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 a private concert on a beautiful farm on the North Shore under the stars.</a:t>
            </a:r>
            <a:endParaRPr lang="en-US" altLang="zh-CN" sz="2800" dirty="0"/>
          </a:p>
          <a:p>
            <a:pPr marL="0" indent="0" eaLnBrk="0" latinLnBrk="1" hangingPunct="0">
              <a:lnSpc>
                <a:spcPct val="150000"/>
              </a:lnSpc>
              <a:spcBef>
                <a:spcPts val="145"/>
              </a:spcBef>
              <a:buNone/>
            </a:pPr>
            <a:endParaRPr lang="zh-CN" altLang="en-US" dirty="0"/>
          </a:p>
          <a:p>
            <a:pPr marL="0" algn="l" eaLnBrk="0" latinLnBrk="1" hangingPunct="0">
              <a:lnSpc>
                <a:spcPct val="150000"/>
              </a:lnSpc>
              <a:spcBef>
                <a:spcPts val="145"/>
              </a:spcBef>
              <a:buClrTx/>
              <a:buSzTx/>
              <a:buFontTx/>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设空处是句子的谓语动词,由last month可知时态应为一般过去时,invite与主语</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we之间是被动关系,故填were invited。</a:t>
            </a:r>
          </a:p>
        </p:txBody>
      </p:sp>
      <p:sp>
        <p:nvSpPr>
          <p:cNvPr id="3" name="文本框 2"/>
          <p:cNvSpPr txBox="1"/>
          <p:nvPr/>
        </p:nvSpPr>
        <p:spPr>
          <a:xfrm>
            <a:off x="7465700" y="648000"/>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were invited    </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120265"/>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a:solidFill>
                  <a:srgbClr val="000000"/>
                </a:solidFill>
                <a:latin typeface="Times New Roman" panose="02020603050405020304" pitchFamily="65" charset="-122"/>
                <a:ea typeface="楷体_GB2312" pitchFamily="65" charset="-122"/>
              </a:rPr>
              <a:t>14. </a:t>
            </a:r>
            <a:r>
              <a:rPr lang="zh-CN" altLang="en-US" sz="2410" kern="0" dirty="0">
                <a:solidFill>
                  <a:srgbClr val="000000"/>
                </a:solidFill>
                <a:latin typeface="Times New Roman" panose="02020603050405020304" pitchFamily="65" charset="-122"/>
                <a:ea typeface="楷体_GB2312" pitchFamily="65" charset="-122"/>
              </a:rPr>
              <a:t>Every language is worthy of respect and should </a:t>
            </a:r>
            <a:r>
              <a:rPr lang="en-US" altLang="zh-CN" sz="2410" kern="0" dirty="0">
                <a:solidFill>
                  <a:srgbClr val="000000"/>
                </a:solidFill>
                <a:latin typeface="Times New Roman" panose="02020603050405020304" pitchFamily="65" charset="-122"/>
                <a:ea typeface="楷体_GB2312" pitchFamily="65" charset="-122"/>
              </a:rPr>
              <a:t>_______________</a:t>
            </a:r>
            <a:r>
              <a:rPr lang="zh-CN" altLang="en-US" sz="2410" kern="0" dirty="0">
                <a:solidFill>
                  <a:srgbClr val="000000"/>
                </a:solidFill>
                <a:latin typeface="Times New Roman" panose="02020603050405020304" pitchFamily="65" charset="-122"/>
                <a:ea typeface="楷体_GB2312" pitchFamily="65" charset="-122"/>
              </a:rPr>
              <a:t>(treat) equally.</a:t>
            </a:r>
            <a:endParaRPr lang="zh-CN" altLang="en-US" sz="2800" dirty="0"/>
          </a:p>
          <a:p>
            <a:pPr marL="0" indent="0" eaLnBrk="0" latinLnBrk="1" hangingPunct="0">
              <a:lnSpc>
                <a:spcPct val="150000"/>
              </a:lnSpc>
              <a:spcBef>
                <a:spcPts val="145"/>
              </a:spcBef>
              <a:buNone/>
            </a:pPr>
            <a:endParaRPr lang="zh-CN" altLang="en-US" dirty="0"/>
          </a:p>
          <a:p>
            <a:pPr marL="0" algn="l" eaLnBrk="0" latinLnBrk="1" hangingPunct="0">
              <a:lnSpc>
                <a:spcPct val="150000"/>
              </a:lnSpc>
              <a:spcBef>
                <a:spcPts val="145"/>
              </a:spcBef>
              <a:buClrTx/>
              <a:buSzTx/>
              <a:buFontTx/>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句意:每种语言都值得尊重,应该被平等对待。language与treat 之间是被动关系,</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且 should 是情态动词,后接动词原形,故填 be treated。</a:t>
            </a:r>
          </a:p>
        </p:txBody>
      </p:sp>
      <p:sp>
        <p:nvSpPr>
          <p:cNvPr id="3" name="文本框 2"/>
          <p:cNvSpPr txBox="1"/>
          <p:nvPr/>
        </p:nvSpPr>
        <p:spPr>
          <a:xfrm>
            <a:off x="6818000" y="648000"/>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be treated    </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787775"/>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15. </a:t>
            </a:r>
            <a:r>
              <a:rPr lang="en-US" altLang="zh-CN" sz="2410" kern="0" dirty="0">
                <a:solidFill>
                  <a:srgbClr val="000000"/>
                </a:solidFill>
                <a:latin typeface="Times New Roman" panose="02020603050405020304" pitchFamily="65" charset="-122"/>
                <a:ea typeface="楷体_GB2312" pitchFamily="65" charset="-122"/>
              </a:rPr>
              <a:t>Travelling to conferences, lectures, workshops, and the like—frequently by plane—___</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___________________________(view) as important for scientists to get together and exchange </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information.</a:t>
            </a:r>
            <a:endParaRPr lang="en-US" altLang="zh-CN" sz="2800" dirty="0"/>
          </a:p>
          <a:p>
            <a:pPr marL="0" indent="0" eaLnBrk="0" latinLnBrk="1" hangingPunct="0">
              <a:lnSpc>
                <a:spcPct val="150000"/>
              </a:lnSpc>
              <a:spcBef>
                <a:spcPts val="145"/>
              </a:spcBef>
              <a:buNone/>
            </a:pPr>
            <a:endParaRPr lang="zh-CN" altLang="en-US" dirty="0"/>
          </a:p>
          <a:p>
            <a:pPr marL="0" algn="l" eaLnBrk="0" latinLnBrk="1" hangingPunct="0">
              <a:lnSpc>
                <a:spcPct val="150000"/>
              </a:lnSpc>
              <a:spcBef>
                <a:spcPts val="145"/>
              </a:spcBef>
              <a:buClrTx/>
              <a:buSzTx/>
              <a:buFontTx/>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设空处作句子的谓语。本句陈述的是一个客观事实,应使用一般现在时;此处也</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可以使用现在完成时,表示对现在的影响。句子的主语Travelling to...the like(视为单</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数)与view是被动关系,故填is viewed/has been viewed。</a:t>
            </a:r>
          </a:p>
        </p:txBody>
      </p:sp>
      <p:sp>
        <p:nvSpPr>
          <p:cNvPr id="3" name="文本框 2"/>
          <p:cNvSpPr txBox="1"/>
          <p:nvPr/>
        </p:nvSpPr>
        <p:spPr>
          <a:xfrm>
            <a:off x="468000" y="1198736"/>
            <a:ext cx="11831400" cy="461665"/>
          </a:xfrm>
          <a:prstGeom prst="rect">
            <a:avLst/>
          </a:prstGeom>
          <a:noFill/>
        </p:spPr>
        <p:txBody>
          <a:bodyPr vert="horz" rtlCol="0">
            <a:spAutoFit/>
          </a:bodyPr>
          <a:lstStyle/>
          <a:p>
            <a:r>
              <a:rPr lang="en-US" altLang="zh-CN" sz="2400" b="1">
                <a:solidFill>
                  <a:srgbClr val="953FA3"/>
                </a:solidFill>
                <a:latin typeface="Times New Roman" panose="02020603050405020304" pitchFamily="18" charset="0"/>
                <a:ea typeface="楷体_GB2312" pitchFamily="65" charset="-122"/>
              </a:rPr>
              <a:t> viewed/has been viewed    </a:t>
            </a:r>
            <a:endParaRPr lang="zh-CN" altLang="en-US" sz="2400" b="1">
              <a:solidFill>
                <a:srgbClr val="953FA3"/>
              </a:solidFill>
              <a:latin typeface="Times New Roman" panose="02020603050405020304" pitchFamily="18" charset="0"/>
              <a:ea typeface="楷体_GB2312" pitchFamily="65" charset="-122"/>
            </a:endParaRPr>
          </a:p>
        </p:txBody>
      </p:sp>
      <p:sp>
        <p:nvSpPr>
          <p:cNvPr id="4" name="文本框 3"/>
          <p:cNvSpPr txBox="1"/>
          <p:nvPr/>
        </p:nvSpPr>
        <p:spPr>
          <a:xfrm>
            <a:off x="11207438" y="648000"/>
            <a:ext cx="11831400" cy="461665"/>
          </a:xfrm>
          <a:prstGeom prst="rect">
            <a:avLst/>
          </a:prstGeom>
          <a:noFill/>
        </p:spPr>
        <p:txBody>
          <a:bodyPr vert="horz" rtlCol="0">
            <a:spAutoFit/>
          </a:bodyPr>
          <a:lstStyle/>
          <a:p>
            <a:r>
              <a:rPr lang="zh-CN" altLang="en-US" sz="2400" b="1" dirty="0">
                <a:solidFill>
                  <a:srgbClr val="953FA3"/>
                </a:solidFill>
                <a:latin typeface="Times New Roman" panose="02020603050405020304" pitchFamily="18" charset="0"/>
                <a:ea typeface="楷体_GB2312" pitchFamily="65" charset="-122"/>
              </a:rPr>
              <a:t>　</a:t>
            </a:r>
            <a:r>
              <a:rPr lang="en-US" altLang="zh-CN" sz="2400" b="1" dirty="0">
                <a:solidFill>
                  <a:srgbClr val="953FA3"/>
                </a:solidFill>
                <a:latin typeface="Times New Roman" panose="02020603050405020304" pitchFamily="18" charset="0"/>
                <a:ea typeface="楷体_GB2312" pitchFamily="65" charset="-122"/>
              </a:rPr>
              <a:t>is</a:t>
            </a:r>
            <a:endParaRPr lang="zh-CN" altLang="en-US" sz="2400" b="1" dirty="0">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248660"/>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00" b="1" dirty="0">
                <a:solidFill>
                  <a:srgbClr val="953FA3"/>
                </a:solidFill>
                <a:latin typeface="微软雅黑" panose="020B0503020204020204" pitchFamily="34" charset="-122"/>
                <a:ea typeface="微软雅黑" panose="020B0503020204020204" pitchFamily="34" charset="-122"/>
              </a:rPr>
              <a:t>题组三　动词的非谓语形式</a:t>
            </a:r>
          </a:p>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1. </a:t>
            </a:r>
            <a:r>
              <a:rPr lang="en-US" altLang="zh-CN" sz="2410" kern="0" dirty="0">
                <a:solidFill>
                  <a:srgbClr val="000000"/>
                </a:solidFill>
                <a:latin typeface="Times New Roman" panose="02020603050405020304" pitchFamily="65" charset="-122"/>
                <a:ea typeface="楷体_GB2312" pitchFamily="65" charset="-122"/>
              </a:rPr>
              <a:t>Aloe </a:t>
            </a:r>
            <a:r>
              <a:rPr lang="en-US" altLang="zh-CN" sz="2410" kern="0" dirty="0" err="1">
                <a:solidFill>
                  <a:srgbClr val="000000"/>
                </a:solidFill>
                <a:latin typeface="Times New Roman" panose="02020603050405020304" pitchFamily="65" charset="-122"/>
                <a:ea typeface="楷体_GB2312" pitchFamily="65" charset="-122"/>
              </a:rPr>
              <a:t>vera</a:t>
            </a:r>
            <a:r>
              <a:rPr lang="en-US" altLang="zh-CN" sz="2410" kern="0" dirty="0">
                <a:solidFill>
                  <a:srgbClr val="000000"/>
                </a:solidFill>
                <a:latin typeface="Times New Roman" panose="02020603050405020304" pitchFamily="65" charset="-122"/>
                <a:ea typeface="楷体_GB2312" pitchFamily="65" charset="-122"/>
              </a:rPr>
              <a:t>, peace lilies and spider plants are some of the species that are easy ________</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____(grow) indoors.</a:t>
            </a:r>
            <a:endParaRPr lang="en-US" altLang="zh-CN" sz="2800" dirty="0"/>
          </a:p>
          <a:p>
            <a:pPr marL="0" indent="0" eaLnBrk="0" latinLnBrk="1" hangingPunct="0">
              <a:lnSpc>
                <a:spcPct val="150000"/>
              </a:lnSpc>
              <a:spcBef>
                <a:spcPts val="145"/>
              </a:spcBef>
              <a:buNone/>
            </a:pPr>
            <a:endParaRPr lang="zh-CN" altLang="en-US" dirty="0"/>
          </a:p>
          <a:p>
            <a:pPr marL="0" algn="l" eaLnBrk="0" latinLnBrk="1" hangingPunct="0">
              <a:lnSpc>
                <a:spcPct val="150000"/>
              </a:lnSpc>
              <a:spcBef>
                <a:spcPts val="145"/>
              </a:spcBef>
              <a:buClrTx/>
              <a:buSzTx/>
              <a:buFontTx/>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句意:芦荟、白掌和吊兰是容易在室内种植的植物。此处为be+adj.+to do结</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构。设空处用不定式的主动形式表示被动意义。故填to grow。</a:t>
            </a:r>
          </a:p>
        </p:txBody>
      </p:sp>
      <p:sp>
        <p:nvSpPr>
          <p:cNvPr id="3" name="文本框 2"/>
          <p:cNvSpPr txBox="1"/>
          <p:nvPr/>
        </p:nvSpPr>
        <p:spPr>
          <a:xfrm>
            <a:off x="468000" y="1762171"/>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p>
        </p:txBody>
      </p:sp>
      <p:sp>
        <p:nvSpPr>
          <p:cNvPr id="4" name="文本框 3"/>
          <p:cNvSpPr txBox="1"/>
          <p:nvPr/>
        </p:nvSpPr>
        <p:spPr>
          <a:xfrm>
            <a:off x="10247000" y="1198736"/>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to grow</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344035"/>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2. </a:t>
            </a:r>
            <a:r>
              <a:rPr lang="en-US" altLang="zh-CN" sz="2410" kern="0" dirty="0">
                <a:solidFill>
                  <a:srgbClr val="000000"/>
                </a:solidFill>
                <a:latin typeface="Times New Roman" panose="02020603050405020304" pitchFamily="65" charset="-122"/>
                <a:ea typeface="楷体_GB2312" pitchFamily="65" charset="-122"/>
              </a:rPr>
              <a:t>Shanghai may be the _______________(recognize) home of the soup dumpling, but food </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historians will actually point you to the neighboring ancient canal town of </a:t>
            </a:r>
            <a:r>
              <a:rPr lang="en-US" altLang="zh-CN" sz="2410" kern="0" dirty="0" err="1">
                <a:solidFill>
                  <a:srgbClr val="000000"/>
                </a:solidFill>
                <a:latin typeface="Times New Roman" panose="02020603050405020304" pitchFamily="65" charset="-122"/>
                <a:ea typeface="楷体_GB2312" pitchFamily="65" charset="-122"/>
              </a:rPr>
              <a:t>Nanxiang</a:t>
            </a:r>
            <a:r>
              <a:rPr lang="en-US" altLang="zh-CN" sz="2410" kern="0" dirty="0">
                <a:solidFill>
                  <a:srgbClr val="000000"/>
                </a:solidFill>
                <a:latin typeface="Times New Roman" panose="02020603050405020304" pitchFamily="65" charset="-122"/>
                <a:ea typeface="楷体_GB2312" pitchFamily="65" charset="-122"/>
              </a:rPr>
              <a:t> as </a:t>
            </a:r>
            <a:r>
              <a:rPr lang="en-US" altLang="zh-CN" sz="2410" i="1" kern="0" dirty="0" err="1">
                <a:solidFill>
                  <a:srgbClr val="000000"/>
                </a:solidFill>
                <a:latin typeface="Times New Roman" panose="02020603050405020304" pitchFamily="65" charset="-122"/>
                <a:ea typeface="楷体_GB2312" pitchFamily="65" charset="-122"/>
              </a:rPr>
              <a:t>xiao</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 </a:t>
            </a:r>
            <a:r>
              <a:rPr lang="en-US" altLang="zh-CN" sz="2410" i="1" kern="0" dirty="0">
                <a:solidFill>
                  <a:srgbClr val="000000"/>
                </a:solidFill>
                <a:latin typeface="Times New Roman" panose="02020603050405020304" pitchFamily="65" charset="-122"/>
                <a:ea typeface="楷体_GB2312" pitchFamily="65" charset="-122"/>
              </a:rPr>
              <a:t>long</a:t>
            </a:r>
            <a:r>
              <a:rPr lang="en-US" altLang="zh-CN" sz="2410" kern="0" dirty="0">
                <a:solidFill>
                  <a:srgbClr val="000000"/>
                </a:solidFill>
                <a:latin typeface="Times New Roman" panose="02020603050405020304" pitchFamily="65" charset="-122"/>
                <a:ea typeface="楷体_GB2312" pitchFamily="65" charset="-122"/>
              </a:rPr>
              <a:t> </a:t>
            </a:r>
            <a:r>
              <a:rPr lang="en-US" altLang="zh-CN" sz="2410" i="1" kern="0" dirty="0" err="1">
                <a:solidFill>
                  <a:srgbClr val="000000"/>
                </a:solidFill>
                <a:latin typeface="Times New Roman" panose="02020603050405020304" pitchFamily="65" charset="-122"/>
                <a:ea typeface="楷体_GB2312" pitchFamily="65" charset="-122"/>
              </a:rPr>
              <a:t>bao</a:t>
            </a:r>
            <a:r>
              <a:rPr lang="en-US" altLang="zh-CN" sz="2410" kern="0" dirty="0" err="1">
                <a:solidFill>
                  <a:srgbClr val="000000"/>
                </a:solidFill>
                <a:latin typeface="Times New Roman" panose="02020603050405020304" pitchFamily="65" charset="-122"/>
                <a:ea typeface="楷体_GB2312" pitchFamily="65" charset="-122"/>
              </a:rPr>
              <a:t>'s</a:t>
            </a:r>
            <a:r>
              <a:rPr lang="en-US" altLang="zh-CN" sz="2410" kern="0" dirty="0">
                <a:solidFill>
                  <a:srgbClr val="000000"/>
                </a:solidFill>
                <a:latin typeface="Times New Roman" panose="02020603050405020304" pitchFamily="65" charset="-122"/>
                <a:ea typeface="楷体_GB2312" pitchFamily="65" charset="-122"/>
              </a:rPr>
              <a:t> birthplace.</a:t>
            </a:r>
            <a:endParaRPr lang="en-US" altLang="zh-CN" sz="2800" dirty="0"/>
          </a:p>
          <a:p>
            <a:pPr marL="0" indent="0" eaLnBrk="0" latinLnBrk="1" hangingPunct="0">
              <a:lnSpc>
                <a:spcPct val="150000"/>
              </a:lnSpc>
              <a:spcBef>
                <a:spcPts val="145"/>
              </a:spcBef>
              <a:buNone/>
            </a:pPr>
            <a:endParaRPr lang="zh-CN" altLang="en-US" dirty="0"/>
          </a:p>
          <a:p>
            <a:pPr marL="0" algn="l" eaLnBrk="0" latinLnBrk="1" hangingPunct="0">
              <a:lnSpc>
                <a:spcPct val="150000"/>
              </a:lnSpc>
              <a:spcBef>
                <a:spcPts val="145"/>
              </a:spcBef>
              <a:buClrTx/>
              <a:buSzTx/>
              <a:buFontTx/>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句意:上海可能是公认的小笼包之乡,但是实际上食物历史学家会向你指出上海</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旁边的古运河小镇南翔才是小笼包的发源地。设空处位于定冠词后、名词前,应使用</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非谓语形式作定语。设空处与被修饰词home构成被动关系,意为“被认可的”,应使用</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过去分词形式,故填recognized。</a:t>
            </a:r>
          </a:p>
        </p:txBody>
      </p:sp>
      <p:sp>
        <p:nvSpPr>
          <p:cNvPr id="3" name="文本框 2"/>
          <p:cNvSpPr txBox="1"/>
          <p:nvPr/>
        </p:nvSpPr>
        <p:spPr>
          <a:xfrm>
            <a:off x="3406463" y="648000"/>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recognized    </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232150"/>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3. </a:t>
            </a:r>
            <a:r>
              <a:rPr lang="en-US" altLang="zh-CN" sz="2410" kern="0" dirty="0">
                <a:solidFill>
                  <a:srgbClr val="000000"/>
                </a:solidFill>
                <a:latin typeface="Times New Roman" panose="02020603050405020304" pitchFamily="65" charset="-122"/>
                <a:ea typeface="楷体_GB2312" pitchFamily="65" charset="-122"/>
              </a:rPr>
              <a:t>As a photographer, I have spent the last two years ______________(record)everything I </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discovered.</a:t>
            </a:r>
            <a:endParaRPr lang="en-US" altLang="zh-CN" sz="2800" dirty="0"/>
          </a:p>
          <a:p>
            <a:pPr marL="0" indent="0" eaLnBrk="0" latinLnBrk="1" hangingPunct="0">
              <a:lnSpc>
                <a:spcPct val="150000"/>
              </a:lnSpc>
              <a:spcBef>
                <a:spcPts val="145"/>
              </a:spcBef>
              <a:buNone/>
            </a:pPr>
            <a:endParaRPr lang="zh-CN" altLang="en-US" dirty="0"/>
          </a:p>
          <a:p>
            <a:pPr marL="0" algn="l" eaLnBrk="0" latinLnBrk="1" hangingPunct="0">
              <a:lnSpc>
                <a:spcPct val="150000"/>
              </a:lnSpc>
              <a:spcBef>
                <a:spcPts val="145"/>
              </a:spcBef>
              <a:buClrTx/>
              <a:buSzTx/>
              <a:buFontTx/>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句意:作为一名摄影师,我把过去的两年时间用于记录我发现的一切。本句已有</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谓语动词have spent,设空处应用动词的非谓语形式。spend time (in) doing sth. 为固定</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用法,意为“花费时间做某事”。故填recording。</a:t>
            </a:r>
          </a:p>
        </p:txBody>
      </p:sp>
      <p:sp>
        <p:nvSpPr>
          <p:cNvPr id="3" name="文本框 2"/>
          <p:cNvSpPr txBox="1"/>
          <p:nvPr/>
        </p:nvSpPr>
        <p:spPr>
          <a:xfrm>
            <a:off x="6948175" y="648000"/>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recording    </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232150"/>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4. </a:t>
            </a:r>
            <a:r>
              <a:rPr lang="en-US" altLang="zh-CN" sz="2410" kern="0" dirty="0">
                <a:solidFill>
                  <a:srgbClr val="000000"/>
                </a:solidFill>
                <a:latin typeface="Times New Roman" panose="02020603050405020304" pitchFamily="65" charset="-122"/>
                <a:ea typeface="楷体_GB2312" pitchFamily="65" charset="-122"/>
              </a:rPr>
              <a:t>The government also decided in late October to allow foreign investors to operate wholly</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-owned businesses such as internet data centers and ______________(engage) in online data </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processing and transaction processing in certain areas.</a:t>
            </a:r>
            <a:endParaRPr lang="en-US" altLang="zh-CN" sz="2800" dirty="0"/>
          </a:p>
          <a:p>
            <a:pPr marL="0" indent="0" eaLnBrk="0" latinLnBrk="1" hangingPunct="0">
              <a:lnSpc>
                <a:spcPct val="150000"/>
              </a:lnSpc>
              <a:spcBef>
                <a:spcPts val="145"/>
              </a:spcBef>
              <a:buNone/>
            </a:pPr>
            <a:endParaRPr lang="zh-CN" altLang="en-US" dirty="0"/>
          </a:p>
          <a:p>
            <a:pPr marL="0" algn="l" eaLnBrk="0" latinLnBrk="1" hangingPunct="0">
              <a:lnSpc>
                <a:spcPct val="150000"/>
              </a:lnSpc>
              <a:spcBef>
                <a:spcPts val="145"/>
              </a:spcBef>
              <a:buClrTx/>
              <a:buSzTx/>
              <a:buFontTx/>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本句已有谓语动词decided,设空处应为动词的非谓语形式。分析句子可知,设空</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处与to operate并列作宾语补足语。故填to engage。</a:t>
            </a:r>
          </a:p>
        </p:txBody>
      </p:sp>
      <p:sp>
        <p:nvSpPr>
          <p:cNvPr id="3" name="文本框 2"/>
          <p:cNvSpPr txBox="1"/>
          <p:nvPr/>
        </p:nvSpPr>
        <p:spPr>
          <a:xfrm>
            <a:off x="6859275" y="1198736"/>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to engage    </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232150"/>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5. </a:t>
            </a:r>
            <a:r>
              <a:rPr lang="en-US" altLang="zh-CN" sz="2410" kern="0" dirty="0">
                <a:solidFill>
                  <a:srgbClr val="000000"/>
                </a:solidFill>
                <a:latin typeface="Times New Roman" panose="02020603050405020304" pitchFamily="65" charset="-122"/>
                <a:ea typeface="楷体_GB2312" pitchFamily="65" charset="-122"/>
              </a:rPr>
              <a:t>In the Ming Dynasty, the center was the Forbidden City, _______________(surround) in </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concentric(</a:t>
            </a:r>
            <a:r>
              <a:rPr lang="zh-CN" altLang="en-US" sz="2410" kern="0" dirty="0">
                <a:solidFill>
                  <a:srgbClr val="000000"/>
                </a:solidFill>
                <a:latin typeface="Times New Roman" panose="02020603050405020304" pitchFamily="65" charset="-122"/>
                <a:ea typeface="楷体_GB2312" pitchFamily="65" charset="-122"/>
              </a:rPr>
              <a:t>同心的</a:t>
            </a:r>
            <a:r>
              <a:rPr lang="en-US" altLang="zh-CN" sz="2410" kern="0" dirty="0">
                <a:solidFill>
                  <a:srgbClr val="000000"/>
                </a:solidFill>
                <a:latin typeface="Times New Roman" panose="02020603050405020304" pitchFamily="65" charset="-122"/>
                <a:ea typeface="楷体_GB2312" pitchFamily="65" charset="-122"/>
              </a:rPr>
              <a:t>) circles by the Inner City and Outer City.</a:t>
            </a:r>
            <a:endParaRPr lang="en-US" altLang="zh-CN" sz="2800" dirty="0"/>
          </a:p>
          <a:p>
            <a:pPr marL="0" indent="0" eaLnBrk="0" latinLnBrk="1" hangingPunct="0">
              <a:lnSpc>
                <a:spcPct val="150000"/>
              </a:lnSpc>
              <a:spcBef>
                <a:spcPts val="145"/>
              </a:spcBef>
              <a:buNone/>
            </a:pPr>
            <a:endParaRPr lang="zh-CN" altLang="en-US" dirty="0"/>
          </a:p>
          <a:p>
            <a:pPr marL="0" algn="l" eaLnBrk="0" latinLnBrk="1" hangingPunct="0">
              <a:lnSpc>
                <a:spcPct val="150000"/>
              </a:lnSpc>
              <a:spcBef>
                <a:spcPts val="145"/>
              </a:spcBef>
              <a:buClrTx/>
              <a:buSzTx/>
              <a:buFontTx/>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the center was the Forbidden City是主系表结构,且没有并列连词,因此空格处需</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用非谓语形式,the Forbidden City和surround之间是被动关系,需用过去分词形式。故填</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surrounded。</a:t>
            </a:r>
          </a:p>
        </p:txBody>
      </p:sp>
      <p:sp>
        <p:nvSpPr>
          <p:cNvPr id="3" name="文本框 2"/>
          <p:cNvSpPr txBox="1"/>
          <p:nvPr/>
        </p:nvSpPr>
        <p:spPr>
          <a:xfrm>
            <a:off x="7756213" y="648000"/>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surrounded    </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675890"/>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6. </a:t>
            </a:r>
            <a:r>
              <a:rPr lang="en-US" altLang="zh-CN" sz="2410" kern="0" dirty="0">
                <a:solidFill>
                  <a:srgbClr val="000000"/>
                </a:solidFill>
                <a:latin typeface="Times New Roman" panose="02020603050405020304" pitchFamily="65" charset="-122"/>
                <a:ea typeface="楷体_GB2312" pitchFamily="65" charset="-122"/>
              </a:rPr>
              <a:t>On each floor, hallways stretched in four directions, ____________(lead) to classrooms, </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laboratories, and teachers' offices.</a:t>
            </a:r>
            <a:endParaRPr lang="en-US" altLang="zh-CN" sz="2800" dirty="0"/>
          </a:p>
          <a:p>
            <a:pPr marL="0" indent="0" eaLnBrk="0" latinLnBrk="1" hangingPunct="0">
              <a:lnSpc>
                <a:spcPct val="150000"/>
              </a:lnSpc>
              <a:spcBef>
                <a:spcPts val="145"/>
              </a:spcBef>
              <a:buNone/>
            </a:pPr>
            <a:endParaRPr lang="zh-CN" altLang="en-US" dirty="0"/>
          </a:p>
          <a:p>
            <a:pPr marL="0" algn="l" eaLnBrk="0" latinLnBrk="1" hangingPunct="0">
              <a:lnSpc>
                <a:spcPct val="150000"/>
              </a:lnSpc>
              <a:spcBef>
                <a:spcPts val="145"/>
              </a:spcBef>
              <a:buClrTx/>
              <a:buSzTx/>
              <a:buFontTx/>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句意:每层楼的走廊都向四个方向延伸,通向教室、实验室和教师办公室。设空</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处作状语,与其逻辑主语hallways构成主动关系,应使用现在分词形式。故填leading。</a:t>
            </a:r>
          </a:p>
        </p:txBody>
      </p:sp>
      <p:sp>
        <p:nvSpPr>
          <p:cNvPr id="3" name="文本框 2"/>
          <p:cNvSpPr txBox="1"/>
          <p:nvPr/>
        </p:nvSpPr>
        <p:spPr>
          <a:xfrm>
            <a:off x="7213288" y="648000"/>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leading    </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787775"/>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7. </a:t>
            </a:r>
            <a:r>
              <a:rPr lang="en-US" altLang="zh-CN" sz="2410" kern="0" dirty="0">
                <a:solidFill>
                  <a:srgbClr val="000000"/>
                </a:solidFill>
                <a:latin typeface="Times New Roman" panose="02020603050405020304" pitchFamily="65" charset="-122"/>
                <a:ea typeface="楷体_GB2312" pitchFamily="65" charset="-122"/>
              </a:rPr>
              <a:t>When he saw a young child hanging from a sixth-floor apartment balcony(</a:t>
            </a:r>
            <a:r>
              <a:rPr lang="zh-CN" altLang="en-US" sz="2410" kern="0" dirty="0">
                <a:solidFill>
                  <a:srgbClr val="000000"/>
                </a:solidFill>
                <a:latin typeface="Times New Roman" panose="02020603050405020304" pitchFamily="65" charset="-122"/>
                <a:ea typeface="楷体_GB2312" pitchFamily="65" charset="-122"/>
              </a:rPr>
              <a:t>阳台</a:t>
            </a:r>
            <a:r>
              <a:rPr lang="en-US" altLang="zh-CN" sz="2410" kern="0" dirty="0">
                <a:solidFill>
                  <a:srgbClr val="000000"/>
                </a:solidFill>
                <a:latin typeface="Times New Roman" panose="02020603050405020304" pitchFamily="65" charset="-122"/>
                <a:ea typeface="楷体_GB2312" pitchFamily="65" charset="-122"/>
              </a:rPr>
              <a:t>), Henry </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ran one hundred </a:t>
            </a:r>
            <a:r>
              <a:rPr lang="en-US" altLang="zh-CN" sz="2410" kern="0" dirty="0" err="1">
                <a:solidFill>
                  <a:srgbClr val="000000"/>
                </a:solidFill>
                <a:latin typeface="Times New Roman" panose="02020603050405020304" pitchFamily="65" charset="-122"/>
                <a:ea typeface="楷体_GB2312" pitchFamily="65" charset="-122"/>
              </a:rPr>
              <a:t>metres</a:t>
            </a:r>
            <a:r>
              <a:rPr lang="en-US" altLang="zh-CN" sz="2410" kern="0" dirty="0">
                <a:solidFill>
                  <a:srgbClr val="000000"/>
                </a:solidFill>
                <a:latin typeface="Times New Roman" panose="02020603050405020304" pitchFamily="65" charset="-122"/>
                <a:ea typeface="楷体_GB2312" pitchFamily="65" charset="-122"/>
              </a:rPr>
              <a:t>, jumped over a 1.2-metre fence, and held out his arms to catch the </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____________(fall) child.</a:t>
            </a:r>
            <a:endParaRPr lang="en-US" altLang="zh-CN" sz="2800" dirty="0"/>
          </a:p>
          <a:p>
            <a:pPr marL="0" indent="0" eaLnBrk="0" latinLnBrk="1" hangingPunct="0">
              <a:lnSpc>
                <a:spcPct val="150000"/>
              </a:lnSpc>
              <a:spcBef>
                <a:spcPts val="145"/>
              </a:spcBef>
              <a:buNone/>
            </a:pPr>
            <a:endParaRPr lang="zh-CN" altLang="en-US" dirty="0"/>
          </a:p>
          <a:p>
            <a:pPr marL="0" algn="l" eaLnBrk="0" latinLnBrk="1" hangingPunct="0">
              <a:lnSpc>
                <a:spcPct val="150000"/>
              </a:lnSpc>
              <a:spcBef>
                <a:spcPts val="145"/>
              </a:spcBef>
              <a:buClrTx/>
              <a:buSzTx/>
              <a:buFontTx/>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句意:当亨利看到一个小孩挂在六楼公寓的阳台上时,他跑了100米,跳过了1.2米</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高的栅栏,伸出双臂去接正在掉下来的孩子。表示正在掉下来的孩子,应该用现在分</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词。故填falling。</a:t>
            </a:r>
          </a:p>
        </p:txBody>
      </p:sp>
      <p:sp>
        <p:nvSpPr>
          <p:cNvPr id="3" name="文本框 2"/>
          <p:cNvSpPr txBox="1"/>
          <p:nvPr/>
        </p:nvSpPr>
        <p:spPr>
          <a:xfrm>
            <a:off x="468000" y="1749471"/>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falling    </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7360" y="755650"/>
            <a:ext cx="11627485" cy="565213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知识链接</a:t>
            </a:r>
            <a:r>
              <a:rPr lang="zh-CN" altLang="en-US" sz="2410" kern="0" dirty="0">
                <a:solidFill>
                  <a:srgbClr val="000000"/>
                </a:solidFill>
                <a:latin typeface="Times New Roman" panose="02020603050405020304" pitchFamily="65" charset="-122"/>
                <a:ea typeface="微软雅黑" panose="020B0503020204020204" pitchFamily="34" charset="-122"/>
              </a:rPr>
              <a:t>　</a:t>
            </a:r>
            <a:r>
              <a:rPr lang="zh-CN" altLang="en-US" sz="2410" b="1" kern="0" dirty="0">
                <a:solidFill>
                  <a:srgbClr val="000000"/>
                </a:solidFill>
                <a:latin typeface="Times New Roman" panose="02020603050405020304" pitchFamily="65" charset="-122"/>
                <a:ea typeface="微软雅黑" panose="020B0503020204020204" pitchFamily="34" charset="-122"/>
              </a:rPr>
              <a:t>一般过去时VS现在完成时</a:t>
            </a:r>
            <a:endParaRPr lang="zh-CN" altLang="en-US" dirty="0">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①一般过去时侧重过去某个时间发生的动作或存在的状态,只陈述过去事实,与现在无</a:t>
            </a:r>
            <a:br>
              <a:rPr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关;现在完成时表示从过去开始,持续到现在的动作或过去发生的动作对现在产生的影</a:t>
            </a:r>
            <a:br>
              <a:rPr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响或结果,侧重现在的情况。</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I lived in London for many years, but I've never regretted my final decision to move back </a:t>
            </a:r>
            <a:br>
              <a:rPr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to China.(住在伦敦很多年是过去的事实;从不后悔搬回中国侧重现在的情感)</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②现在完成时通常不和表示确定的过去时间状语连用,如yesterday、last year、last </a:t>
            </a:r>
            <a:br>
              <a:rPr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week等。上述表示过去的时间状语通常与一般过去时连用。</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mn-ea"/>
              </a:rPr>
              <a:t>Paul and Lucy went to the park yesterday.</a:t>
            </a:r>
            <a:endPar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mn-ea"/>
              </a:rPr>
              <a:t>Paul和Lucy昨天去公园了。</a:t>
            </a:r>
            <a:endPar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675890"/>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8. </a:t>
            </a:r>
            <a:r>
              <a:rPr lang="en-US" altLang="zh-CN" sz="2410" kern="0" dirty="0">
                <a:solidFill>
                  <a:srgbClr val="000000"/>
                </a:solidFill>
                <a:latin typeface="Times New Roman" panose="02020603050405020304" pitchFamily="65" charset="-122"/>
                <a:ea typeface="楷体_GB2312" pitchFamily="65" charset="-122"/>
              </a:rPr>
              <a:t>I often leave early to seek the right destinations so I can set up early _____________(avoid) </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missing the moment I am attempting to photograph.</a:t>
            </a:r>
            <a:endParaRPr lang="en-US" altLang="zh-CN" sz="2800" dirty="0"/>
          </a:p>
          <a:p>
            <a:pPr marL="0" indent="0" eaLnBrk="0" latinLnBrk="1" hangingPunct="0">
              <a:lnSpc>
                <a:spcPct val="150000"/>
              </a:lnSpc>
              <a:spcBef>
                <a:spcPts val="145"/>
              </a:spcBef>
              <a:buNone/>
            </a:pPr>
            <a:endParaRPr lang="zh-CN" altLang="en-US" dirty="0"/>
          </a:p>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句意:我经常早早出发,去寻找合适的目的地,这样我就可以早点调试好设备,以</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免错过我想要拍摄的时刻。设空处作目的状语,应使用不定式。故填to avoid。</a:t>
            </a:r>
            <a:endParaRPr lang="zh-CN" altLang="en-US" dirty="0">
              <a:latin typeface="Times New Roman" panose="02020603050405020304" pitchFamily="18" charset="0"/>
              <a:sym typeface="Times New Roman" panose="02020603050405020304" pitchFamily="18" charset="0"/>
            </a:endParaRPr>
          </a:p>
        </p:txBody>
      </p:sp>
      <p:sp>
        <p:nvSpPr>
          <p:cNvPr id="3" name="文本框 2"/>
          <p:cNvSpPr txBox="1"/>
          <p:nvPr/>
        </p:nvSpPr>
        <p:spPr>
          <a:xfrm>
            <a:off x="9162738" y="648000"/>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to avoid    </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120265"/>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a:solidFill>
                  <a:srgbClr val="000000"/>
                </a:solidFill>
                <a:latin typeface="Times New Roman" panose="02020603050405020304" pitchFamily="65" charset="-122"/>
                <a:ea typeface="楷体_GB2312" pitchFamily="65" charset="-122"/>
              </a:rPr>
              <a:t>9. </a:t>
            </a:r>
            <a:r>
              <a:rPr lang="zh-CN" altLang="en-US" sz="2410" kern="0" dirty="0">
                <a:solidFill>
                  <a:srgbClr val="000000"/>
                </a:solidFill>
                <a:latin typeface="Times New Roman" panose="02020603050405020304" pitchFamily="65" charset="-122"/>
                <a:ea typeface="楷体_GB2312" pitchFamily="65" charset="-122"/>
              </a:rPr>
              <a:t>It can help to build a community with a </a:t>
            </a:r>
            <a:r>
              <a:rPr lang="en-US" altLang="zh-CN" sz="2410" kern="0" dirty="0">
                <a:solidFill>
                  <a:srgbClr val="000000"/>
                </a:solidFill>
                <a:latin typeface="Times New Roman" panose="02020603050405020304" pitchFamily="65" charset="-122"/>
                <a:ea typeface="楷体_GB2312" pitchFamily="65" charset="-122"/>
              </a:rPr>
              <a:t>___________</a:t>
            </a:r>
            <a:r>
              <a:rPr lang="zh-CN" altLang="en-US" sz="2410" kern="0" dirty="0">
                <a:solidFill>
                  <a:srgbClr val="000000"/>
                </a:solidFill>
                <a:latin typeface="Times New Roman" panose="02020603050405020304" pitchFamily="65" charset="-122"/>
                <a:ea typeface="楷体_GB2312" pitchFamily="65" charset="-122"/>
              </a:rPr>
              <a:t>(share) future for mankind.</a:t>
            </a:r>
            <a:endParaRPr lang="zh-CN" altLang="en-US" sz="2800" dirty="0"/>
          </a:p>
          <a:p>
            <a:pPr marL="0" indent="0" eaLnBrk="0" latinLnBrk="1" hangingPunct="0">
              <a:lnSpc>
                <a:spcPct val="150000"/>
              </a:lnSpc>
              <a:spcBef>
                <a:spcPts val="145"/>
              </a:spcBef>
              <a:buNone/>
            </a:pPr>
            <a:endParaRPr lang="zh-CN" altLang="en-US" dirty="0"/>
          </a:p>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句意:它有助于构建人类命运共同体。a shared future指“一个共同的未来”,设</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空处作定语修饰future,两者为被动关系,所以用过去分词shared。</a:t>
            </a:r>
          </a:p>
        </p:txBody>
      </p:sp>
      <p:sp>
        <p:nvSpPr>
          <p:cNvPr id="3" name="文本框 2"/>
          <p:cNvSpPr txBox="1"/>
          <p:nvPr/>
        </p:nvSpPr>
        <p:spPr>
          <a:xfrm>
            <a:off x="5676588" y="648000"/>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shared    </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232150"/>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10. </a:t>
            </a:r>
            <a:r>
              <a:rPr lang="en-US" altLang="zh-CN" sz="2410" kern="0" dirty="0">
                <a:solidFill>
                  <a:srgbClr val="000000"/>
                </a:solidFill>
                <a:latin typeface="Times New Roman" panose="02020603050405020304" pitchFamily="65" charset="-122"/>
                <a:ea typeface="楷体_GB2312" pitchFamily="65" charset="-122"/>
              </a:rPr>
              <a:t>But Cobb and others are now questioning that idea—pushing conferences to provide </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more chances to participate remotely and _____________(change) their personal behavior to </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do their part in dealing with the climate change crisis.</a:t>
            </a:r>
            <a:endParaRPr lang="en-US" altLang="zh-CN" sz="2800" dirty="0"/>
          </a:p>
          <a:p>
            <a:pPr marL="0" indent="0" eaLnBrk="0" latinLnBrk="1" hangingPunct="0">
              <a:lnSpc>
                <a:spcPct val="150000"/>
              </a:lnSpc>
              <a:spcBef>
                <a:spcPts val="145"/>
              </a:spcBef>
              <a:buNone/>
            </a:pPr>
            <a:endParaRPr lang="zh-CN" altLang="en-US" dirty="0"/>
          </a:p>
          <a:p>
            <a:pPr marL="0" algn="l" eaLnBrk="0" latinLnBrk="1" hangingPunct="0">
              <a:lnSpc>
                <a:spcPct val="150000"/>
              </a:lnSpc>
              <a:spcBef>
                <a:spcPts val="145"/>
              </a:spcBef>
              <a:buClrTx/>
              <a:buSzTx/>
              <a:buFontTx/>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设空处与pushing并列作状语。逻辑主语Cobb and others 与change之间是主动关</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系,故填现在分词形式。</a:t>
            </a:r>
          </a:p>
        </p:txBody>
      </p:sp>
      <p:sp>
        <p:nvSpPr>
          <p:cNvPr id="3" name="文本框 2"/>
          <p:cNvSpPr txBox="1"/>
          <p:nvPr/>
        </p:nvSpPr>
        <p:spPr>
          <a:xfrm>
            <a:off x="5587688" y="1198736"/>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changing    </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232150"/>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11. </a:t>
            </a:r>
            <a:r>
              <a:rPr lang="en-US" altLang="zh-CN" sz="2410" kern="0" dirty="0">
                <a:solidFill>
                  <a:srgbClr val="000000"/>
                </a:solidFill>
                <a:latin typeface="Times New Roman" panose="02020603050405020304" pitchFamily="65" charset="-122"/>
                <a:ea typeface="楷体_GB2312" pitchFamily="65" charset="-122"/>
              </a:rPr>
              <a:t>Having a poor sense of direction, Eva found it impossible ___________(get) around in </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such a huge building.</a:t>
            </a:r>
            <a:endParaRPr lang="en-US" altLang="zh-CN" sz="2800" dirty="0"/>
          </a:p>
          <a:p>
            <a:pPr marL="0" indent="0" eaLnBrk="0" latinLnBrk="1" hangingPunct="0">
              <a:lnSpc>
                <a:spcPct val="150000"/>
              </a:lnSpc>
              <a:spcBef>
                <a:spcPts val="145"/>
              </a:spcBef>
              <a:buNone/>
            </a:pPr>
            <a:endParaRPr lang="zh-CN" altLang="en-US" dirty="0"/>
          </a:p>
          <a:p>
            <a:pPr marL="0" algn="l" eaLnBrk="0" latinLnBrk="1" hangingPunct="0">
              <a:lnSpc>
                <a:spcPct val="150000"/>
              </a:lnSpc>
              <a:spcBef>
                <a:spcPts val="145"/>
              </a:spcBef>
              <a:buClrTx/>
              <a:buSzTx/>
              <a:buFontTx/>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句意:Eva的方向感很差,她发现无法在这么大的建筑里四处走动。此处为“动</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词+it+adj.+不定式”结构,其中it作形式宾语,设空处用不定式作真正的宾语。故填to </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get。</a:t>
            </a:r>
          </a:p>
        </p:txBody>
      </p:sp>
      <p:sp>
        <p:nvSpPr>
          <p:cNvPr id="3" name="文本框 2"/>
          <p:cNvSpPr txBox="1"/>
          <p:nvPr/>
        </p:nvSpPr>
        <p:spPr>
          <a:xfrm>
            <a:off x="8051488" y="648000"/>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to get    </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232150"/>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12. </a:t>
            </a:r>
            <a:r>
              <a:rPr lang="en-US" altLang="zh-CN" sz="2410" kern="0" dirty="0">
                <a:solidFill>
                  <a:srgbClr val="000000"/>
                </a:solidFill>
                <a:latin typeface="Times New Roman" panose="02020603050405020304" pitchFamily="65" charset="-122"/>
                <a:ea typeface="楷体_GB2312" pitchFamily="65" charset="-122"/>
              </a:rPr>
              <a:t>I was upset to learn that many sea animals eat plastic garbage, _____________(think) it is </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food.</a:t>
            </a:r>
            <a:endParaRPr lang="en-US" altLang="zh-CN" sz="2800" dirty="0"/>
          </a:p>
          <a:p>
            <a:pPr marL="0" indent="0" eaLnBrk="0" latinLnBrk="1" hangingPunct="0">
              <a:lnSpc>
                <a:spcPct val="150000"/>
              </a:lnSpc>
              <a:spcBef>
                <a:spcPts val="145"/>
              </a:spcBef>
              <a:buNone/>
            </a:pPr>
            <a:endParaRPr lang="zh-CN" altLang="en-US" dirty="0"/>
          </a:p>
          <a:p>
            <a:pPr marL="0" algn="l" eaLnBrk="0" latinLnBrk="1" hangingPunct="0">
              <a:lnSpc>
                <a:spcPct val="150000"/>
              </a:lnSpc>
              <a:spcBef>
                <a:spcPts val="145"/>
              </a:spcBef>
              <a:buClrTx/>
              <a:buSzTx/>
              <a:buFontTx/>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句意:得知许多海洋动物吃塑料垃圾,(它们)以为那是食物,我很难过。think的逻</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辑主语是that引导的宾语从句中的主语many sea animals,两者为主动关系,所以用动词</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的现在分词形式作状语。</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 </a:t>
            </a:r>
          </a:p>
        </p:txBody>
      </p:sp>
      <p:sp>
        <p:nvSpPr>
          <p:cNvPr id="3" name="文本框 2"/>
          <p:cNvSpPr txBox="1"/>
          <p:nvPr/>
        </p:nvSpPr>
        <p:spPr>
          <a:xfrm>
            <a:off x="8605525" y="648000"/>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thinking    </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899660"/>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13. </a:t>
            </a:r>
            <a:r>
              <a:rPr lang="en-US" altLang="zh-CN" sz="2410" kern="0" dirty="0">
                <a:solidFill>
                  <a:srgbClr val="000000"/>
                </a:solidFill>
                <a:latin typeface="Times New Roman" panose="02020603050405020304" pitchFamily="65" charset="-122"/>
                <a:ea typeface="楷体_GB2312" pitchFamily="65" charset="-122"/>
              </a:rPr>
              <a:t>A statue commemorating Shakespeare and Tang was put up at Shakespeare's Birthplace</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 Garden in 2017. Two years later, a six-meter-tall pavilion, _____________(inspire) by </a:t>
            </a:r>
            <a:r>
              <a:rPr lang="en-US" altLang="zh-CN" sz="2410" i="1" kern="0" dirty="0">
                <a:solidFill>
                  <a:srgbClr val="000000"/>
                </a:solidFill>
                <a:latin typeface="Times New Roman" panose="02020603050405020304" pitchFamily="65" charset="-122"/>
                <a:ea typeface="楷体_GB2312" pitchFamily="65" charset="-122"/>
              </a:rPr>
              <a:t>The</a:t>
            </a:r>
            <a:r>
              <a:rPr lang="en-US" altLang="zh-CN" sz="2410" kern="0" dirty="0">
                <a:solidFill>
                  <a:srgbClr val="000000"/>
                </a:solidFill>
                <a:latin typeface="Times New Roman" panose="02020603050405020304" pitchFamily="65" charset="-122"/>
                <a:ea typeface="楷体_GB2312" pitchFamily="65" charset="-122"/>
              </a:rPr>
              <a:t> </a:t>
            </a:r>
            <a:br>
              <a:rPr lang="en-US" altLang="zh-CN" sz="2800" dirty="0"/>
            </a:br>
            <a:r>
              <a:rPr lang="en-US" altLang="zh-CN" sz="2410" i="1" kern="0" dirty="0">
                <a:solidFill>
                  <a:srgbClr val="000000"/>
                </a:solidFill>
                <a:latin typeface="Times New Roman" panose="02020603050405020304" pitchFamily="65" charset="-122"/>
                <a:ea typeface="楷体_GB2312" pitchFamily="65" charset="-122"/>
              </a:rPr>
              <a:t>Peony</a:t>
            </a:r>
            <a:r>
              <a:rPr lang="en-US" altLang="zh-CN" sz="2410" kern="0" dirty="0">
                <a:solidFill>
                  <a:srgbClr val="000000"/>
                </a:solidFill>
                <a:latin typeface="Times New Roman" panose="02020603050405020304" pitchFamily="65" charset="-122"/>
                <a:ea typeface="楷体_GB2312" pitchFamily="65" charset="-122"/>
              </a:rPr>
              <a:t> </a:t>
            </a:r>
            <a:r>
              <a:rPr lang="en-US" altLang="zh-CN" sz="2410" i="1" kern="0" dirty="0">
                <a:solidFill>
                  <a:srgbClr val="000000"/>
                </a:solidFill>
                <a:latin typeface="Times New Roman" panose="02020603050405020304" pitchFamily="65" charset="-122"/>
                <a:ea typeface="楷体_GB2312" pitchFamily="65" charset="-122"/>
              </a:rPr>
              <a:t>Pavilion</a:t>
            </a:r>
            <a:r>
              <a:rPr lang="en-US" altLang="zh-CN" sz="2410" kern="0" dirty="0">
                <a:solidFill>
                  <a:srgbClr val="000000"/>
                </a:solidFill>
                <a:latin typeface="Times New Roman" panose="02020603050405020304" pitchFamily="65" charset="-122"/>
                <a:ea typeface="楷体_GB2312" pitchFamily="65" charset="-122"/>
              </a:rPr>
              <a:t>, was built at the Firs Garden, just ten minutes' walk from Shakespeare's </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birthplace.</a:t>
            </a:r>
            <a:endParaRPr lang="en-US" altLang="zh-CN" sz="2800" dirty="0"/>
          </a:p>
          <a:p>
            <a:pPr marL="0" indent="0" eaLnBrk="0" latinLnBrk="1" hangingPunct="0">
              <a:lnSpc>
                <a:spcPct val="150000"/>
              </a:lnSpc>
              <a:spcBef>
                <a:spcPts val="145"/>
              </a:spcBef>
              <a:buNone/>
            </a:pPr>
            <a:endParaRPr lang="zh-CN" altLang="en-US" dirty="0"/>
          </a:p>
          <a:p>
            <a:pPr marL="0" algn="l" eaLnBrk="0" latinLnBrk="1" hangingPunct="0">
              <a:lnSpc>
                <a:spcPct val="150000"/>
              </a:lnSpc>
              <a:spcBef>
                <a:spcPts val="145"/>
              </a:spcBef>
              <a:buClrTx/>
              <a:buSzTx/>
              <a:buFontTx/>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句意: 两年后,一座以《牡丹亭》为灵感的六米高的亭子在杉园建成,距离莎士</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比亚的出生地只有十分钟的步行路程。本句主语为a six-meter-tall pavilion,谓语动词</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为was built,故设空处应使用非谓语形式。由空后的介词by可知设空处与pavilion构成</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被动关系,故用过去分词形式。故填inspired。</a:t>
            </a:r>
          </a:p>
        </p:txBody>
      </p:sp>
      <p:sp>
        <p:nvSpPr>
          <p:cNvPr id="3" name="文本框 2"/>
          <p:cNvSpPr txBox="1"/>
          <p:nvPr/>
        </p:nvSpPr>
        <p:spPr>
          <a:xfrm>
            <a:off x="7751450" y="1198736"/>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inspired    </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120265"/>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14. </a:t>
            </a:r>
            <a:r>
              <a:rPr lang="en-US" altLang="zh-CN" sz="2410" kern="0" dirty="0">
                <a:solidFill>
                  <a:srgbClr val="000000"/>
                </a:solidFill>
                <a:latin typeface="Times New Roman" panose="02020603050405020304" pitchFamily="65" charset="-122"/>
                <a:ea typeface="楷体_GB2312" pitchFamily="65" charset="-122"/>
              </a:rPr>
              <a:t>A true eco-friendly trip must meet the principle of minimizing the impact of _________</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____(visit)the place.</a:t>
            </a:r>
            <a:endParaRPr lang="en-US" altLang="zh-CN" sz="2800" dirty="0"/>
          </a:p>
          <a:p>
            <a:pPr marL="0" indent="0" eaLnBrk="0" latinLnBrk="1" hangingPunct="0">
              <a:lnSpc>
                <a:spcPct val="150000"/>
              </a:lnSpc>
              <a:spcBef>
                <a:spcPts val="145"/>
              </a:spcBef>
              <a:buNone/>
            </a:pPr>
            <a:endParaRPr lang="zh-CN" altLang="en-US" dirty="0"/>
          </a:p>
          <a:p>
            <a:pPr marL="0" algn="l" eaLnBrk="0" latinLnBrk="1" hangingPunct="0">
              <a:lnSpc>
                <a:spcPct val="150000"/>
              </a:lnSpc>
              <a:spcBef>
                <a:spcPts val="145"/>
              </a:spcBef>
              <a:buClrTx/>
              <a:buSzTx/>
              <a:buFontTx/>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设空处作介词of的宾语,因此使用visit的动名词形式。</a:t>
            </a:r>
          </a:p>
        </p:txBody>
      </p:sp>
      <p:sp>
        <p:nvSpPr>
          <p:cNvPr id="3" name="文本框 2"/>
          <p:cNvSpPr txBox="1"/>
          <p:nvPr/>
        </p:nvSpPr>
        <p:spPr>
          <a:xfrm>
            <a:off x="468000" y="1198736"/>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p>
        </p:txBody>
      </p:sp>
      <p:sp>
        <p:nvSpPr>
          <p:cNvPr id="4" name="文本框 3"/>
          <p:cNvSpPr txBox="1"/>
          <p:nvPr/>
        </p:nvSpPr>
        <p:spPr>
          <a:xfrm>
            <a:off x="10320025" y="648000"/>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visiting</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232150"/>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15. </a:t>
            </a:r>
            <a:r>
              <a:rPr lang="en-US" altLang="zh-CN" sz="2410" kern="0" dirty="0">
                <a:solidFill>
                  <a:srgbClr val="000000"/>
                </a:solidFill>
                <a:latin typeface="Times New Roman" panose="02020603050405020304" pitchFamily="65" charset="-122"/>
                <a:ea typeface="楷体_GB2312" pitchFamily="65" charset="-122"/>
              </a:rPr>
              <a:t>An essay not ______________(submit) in class on the due date will lose a letter grade for </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each class period it is late.</a:t>
            </a:r>
            <a:endParaRPr lang="en-US" altLang="zh-CN" sz="2800" dirty="0"/>
          </a:p>
          <a:p>
            <a:pPr marL="0" indent="0" eaLnBrk="0" latinLnBrk="1" hangingPunct="0">
              <a:lnSpc>
                <a:spcPct val="150000"/>
              </a:lnSpc>
              <a:spcBef>
                <a:spcPts val="145"/>
              </a:spcBef>
              <a:buNone/>
            </a:pPr>
            <a:endParaRPr lang="zh-CN" altLang="en-US" dirty="0"/>
          </a:p>
          <a:p>
            <a:pPr marL="0" algn="l" eaLnBrk="0" latinLnBrk="1" hangingPunct="0">
              <a:lnSpc>
                <a:spcPct val="150000"/>
              </a:lnSpc>
              <a:spcBef>
                <a:spcPts val="145"/>
              </a:spcBef>
              <a:buClrTx/>
              <a:buSzTx/>
              <a:buFontTx/>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句意:没有在规定日期内在课上提交的文章,每迟交一节课,分数就会降低一个字</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母等级。本句已有谓语will lose,因此设空处为非谓语形式作后置定语,与被修饰词es-</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say构成被动关系,应使用过去分词形式。故填submitted。</a:t>
            </a:r>
          </a:p>
        </p:txBody>
      </p:sp>
      <p:sp>
        <p:nvSpPr>
          <p:cNvPr id="3" name="文本框 2"/>
          <p:cNvSpPr txBox="1"/>
          <p:nvPr/>
        </p:nvSpPr>
        <p:spPr>
          <a:xfrm>
            <a:off x="2580963" y="648000"/>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submitted    </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828340"/>
            <a:ext cx="11831400" cy="342836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一般过去时VS过去进行时</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过去进行时强调动作进行的过程,而一般过去时只是单纯表示动作完成的事实。如:</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I was reading all day yesterday.</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我昨天全天都在读书。(过去进行时)</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I read all day yesterday.</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我昨天全天都读书了。(一般过去时)</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525854"/>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a:solidFill>
                  <a:srgbClr val="953FA3"/>
                </a:solidFill>
                <a:latin typeface="Times New Roman" panose="02020603050405020304" pitchFamily="65" charset="-122"/>
                <a:ea typeface="微软雅黑" panose="020B0503020204020204" pitchFamily="34" charset="-122"/>
              </a:rPr>
              <a:t>6.过去完成时</a:t>
            </a:r>
            <a:endParaRPr lang="zh-CN" altLang="en-US" sz="2800" b="1" dirty="0">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①过去完成时通常表示在过去某一时间或动作之前已经完成或结束的动作,即过去的</a:t>
            </a:r>
            <a:br>
              <a:rPr dirty="0">
                <a:ea typeface="微软雅黑" panose="020B0503020204020204" pitchFamily="34" charset="-122"/>
              </a:rPr>
            </a:br>
            <a:r>
              <a:rPr lang="zh-CN" altLang="en-US" sz="2410" kern="0" dirty="0">
                <a:solidFill>
                  <a:srgbClr val="000000"/>
                </a:solidFill>
                <a:latin typeface="Times New Roman" panose="02020603050405020304" pitchFamily="65" charset="-122"/>
                <a:ea typeface="微软雅黑" panose="020B0503020204020204" pitchFamily="34" charset="-122"/>
              </a:rPr>
              <a:t>过去。如果句中没有表过去的时间点,通常不使用过去完成时。</a:t>
            </a:r>
            <a:endParaRPr lang="zh-CN" altLang="en-US" dirty="0">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When he </a:t>
            </a:r>
            <a:r>
              <a:rPr lang="zh-CN" altLang="en-US" sz="2410" u="sng" kern="0" dirty="0">
                <a:solidFill>
                  <a:srgbClr val="000000"/>
                </a:solidFill>
                <a:latin typeface="Times New Roman" panose="02020603050405020304" pitchFamily="65" charset="-122"/>
                <a:ea typeface="微软雅黑" panose="020B0503020204020204" pitchFamily="34" charset="-122"/>
              </a:rPr>
              <a:t>came in</a:t>
            </a:r>
            <a:r>
              <a:rPr lang="zh-CN" altLang="en-US" sz="2410" kern="0" dirty="0">
                <a:solidFill>
                  <a:srgbClr val="000000"/>
                </a:solidFill>
                <a:latin typeface="Times New Roman" panose="02020603050405020304" pitchFamily="65" charset="-122"/>
                <a:ea typeface="微软雅黑" panose="020B0503020204020204" pitchFamily="34" charset="-122"/>
              </a:rPr>
              <a:t>, I </a:t>
            </a:r>
            <a:r>
              <a:rPr lang="zh-CN" altLang="en-US" sz="2410" u="sng" kern="0" dirty="0">
                <a:solidFill>
                  <a:srgbClr val="000000"/>
                </a:solidFill>
                <a:latin typeface="Times New Roman" panose="02020603050405020304" pitchFamily="65" charset="-122"/>
                <a:ea typeface="微软雅黑" panose="020B0503020204020204" pitchFamily="34" charset="-122"/>
              </a:rPr>
              <a:t>had waited</a:t>
            </a:r>
            <a:r>
              <a:rPr lang="zh-CN" altLang="en-US" sz="2410" kern="0" dirty="0">
                <a:solidFill>
                  <a:srgbClr val="000000"/>
                </a:solidFill>
                <a:latin typeface="Times New Roman" panose="02020603050405020304" pitchFamily="65" charset="-122"/>
                <a:ea typeface="微软雅黑" panose="020B0503020204020204" pitchFamily="34" charset="-122"/>
              </a:rPr>
              <a:t> for two hours. 他进来时,我已经等了两个小时了。</a:t>
            </a:r>
            <a:endParaRPr lang="zh-CN" altLang="en-US" dirty="0">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When I </a:t>
            </a:r>
            <a:r>
              <a:rPr lang="zh-CN" altLang="en-US" sz="2410" u="sng" kern="0" dirty="0">
                <a:solidFill>
                  <a:srgbClr val="000000"/>
                </a:solidFill>
                <a:latin typeface="Times New Roman" panose="02020603050405020304" pitchFamily="65" charset="-122"/>
                <a:ea typeface="微软雅黑" panose="020B0503020204020204" pitchFamily="34" charset="-122"/>
              </a:rPr>
              <a:t>arrived</a:t>
            </a:r>
            <a:r>
              <a:rPr lang="zh-CN" altLang="en-US" sz="2410" kern="0" dirty="0">
                <a:solidFill>
                  <a:srgbClr val="000000"/>
                </a:solidFill>
                <a:latin typeface="Times New Roman" panose="02020603050405020304" pitchFamily="65" charset="-122"/>
                <a:ea typeface="微软雅黑" panose="020B0503020204020204" pitchFamily="34" charset="-122"/>
              </a:rPr>
              <a:t>, she </a:t>
            </a:r>
            <a:r>
              <a:rPr lang="zh-CN" altLang="en-US" sz="2410" u="sng" kern="0" dirty="0">
                <a:solidFill>
                  <a:srgbClr val="000000"/>
                </a:solidFill>
                <a:latin typeface="Times New Roman" panose="02020603050405020304" pitchFamily="65" charset="-122"/>
                <a:ea typeface="微软雅黑" panose="020B0503020204020204" pitchFamily="34" charset="-122"/>
              </a:rPr>
              <a:t>had left</a:t>
            </a:r>
            <a:r>
              <a:rPr lang="zh-CN" altLang="en-US" sz="2410" kern="0" dirty="0">
                <a:solidFill>
                  <a:srgbClr val="000000"/>
                </a:solidFill>
                <a:latin typeface="Times New Roman" panose="02020603050405020304" pitchFamily="65" charset="-122"/>
                <a:ea typeface="微软雅黑" panose="020B0503020204020204" pitchFamily="34" charset="-122"/>
              </a:rPr>
              <a:t>.</a:t>
            </a:r>
            <a:endParaRPr lang="zh-CN" altLang="en-US" dirty="0">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我到达时,她已经离开了。</a:t>
            </a:r>
            <a:endParaRPr lang="zh-CN" altLang="en-US" dirty="0">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②在“It was the first/second/third...time+从句”结构中,从句用过去完成时。</a:t>
            </a:r>
            <a:endParaRPr lang="zh-CN" altLang="en-US" dirty="0">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It was </a:t>
            </a:r>
            <a:r>
              <a:rPr lang="zh-CN" altLang="en-US" sz="2410" u="sng" kern="0" dirty="0">
                <a:solidFill>
                  <a:srgbClr val="000000"/>
                </a:solidFill>
                <a:latin typeface="Times New Roman" panose="02020603050405020304" pitchFamily="65" charset="-122"/>
                <a:ea typeface="微软雅黑" panose="020B0503020204020204" pitchFamily="34" charset="-122"/>
              </a:rPr>
              <a:t>the first time</a:t>
            </a:r>
            <a:r>
              <a:rPr lang="zh-CN" altLang="en-US" sz="2410" kern="0" dirty="0">
                <a:solidFill>
                  <a:srgbClr val="000000"/>
                </a:solidFill>
                <a:latin typeface="Times New Roman" panose="02020603050405020304" pitchFamily="65" charset="-122"/>
                <a:ea typeface="微软雅黑" panose="020B0503020204020204" pitchFamily="34" charset="-122"/>
              </a:rPr>
              <a:t> that I </a:t>
            </a:r>
            <a:r>
              <a:rPr lang="zh-CN" altLang="en-US" sz="2410" u="sng" kern="0" dirty="0">
                <a:solidFill>
                  <a:srgbClr val="000000"/>
                </a:solidFill>
                <a:latin typeface="Times New Roman" panose="02020603050405020304" pitchFamily="65" charset="-122"/>
                <a:ea typeface="微软雅黑" panose="020B0503020204020204" pitchFamily="34" charset="-122"/>
              </a:rPr>
              <a:t>had met</a:t>
            </a:r>
            <a:r>
              <a:rPr lang="zh-CN" altLang="en-US" sz="2410" kern="0" dirty="0">
                <a:solidFill>
                  <a:srgbClr val="000000"/>
                </a:solidFill>
                <a:latin typeface="Times New Roman" panose="02020603050405020304" pitchFamily="65" charset="-122"/>
                <a:ea typeface="微软雅黑" panose="020B0503020204020204" pitchFamily="34" charset="-122"/>
              </a:rPr>
              <a:t> him in the cinema. 那是我第一次在电影院遇见他。</a:t>
            </a:r>
            <a:endParaRPr lang="zh-CN" altLang="en-US" dirty="0">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9075" y="395551"/>
            <a:ext cx="11831400" cy="4436745"/>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a:solidFill>
                  <a:srgbClr val="953FA3"/>
                </a:solidFill>
                <a:latin typeface="Times New Roman" panose="02020603050405020304" pitchFamily="65" charset="-122"/>
                <a:ea typeface="微软雅黑" panose="020B0503020204020204" pitchFamily="34" charset="-122"/>
              </a:rPr>
              <a:t>7.一般将来时</a:t>
            </a:r>
            <a:endParaRPr lang="zh-CN" altLang="en-US" sz="2800" b="1" dirty="0">
              <a:ea typeface="微软雅黑" panose="020B0503020204020204" pitchFamily="34" charset="-122"/>
            </a:endParaRPr>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rPr>
              <a:t>　　一般将来时由“will/shall+动词原形”构成,表示将来某个时间要发生的动作或存</a:t>
            </a:r>
            <a:endParaRPr lang="zh-CN" altLang="en-US" sz="2800" dirty="0">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在的状态,也表示将来经常或反复发生的动作,常与表示将来的时间状语连用,如tomorro、</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next year、in the future等。</a:t>
            </a:r>
            <a:endParaRPr lang="zh-CN" altLang="en-US" dirty="0">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I think that tomorrow </a:t>
            </a:r>
            <a:r>
              <a:rPr lang="zh-CN" altLang="en-US" sz="2410" u="sng" kern="0" dirty="0">
                <a:solidFill>
                  <a:srgbClr val="000000"/>
                </a:solidFill>
                <a:latin typeface="Times New Roman" panose="02020603050405020304" pitchFamily="65" charset="-122"/>
                <a:ea typeface="微软雅黑" panose="020B0503020204020204" pitchFamily="34" charset="-122"/>
              </a:rPr>
              <a:t>will be</a:t>
            </a:r>
            <a:r>
              <a:rPr lang="zh-CN" altLang="en-US" sz="2410" kern="0" dirty="0">
                <a:solidFill>
                  <a:srgbClr val="000000"/>
                </a:solidFill>
                <a:latin typeface="Times New Roman" panose="02020603050405020304" pitchFamily="65" charset="-122"/>
                <a:ea typeface="微软雅黑" panose="020B0503020204020204" pitchFamily="34" charset="-122"/>
              </a:rPr>
              <a:t> a great day!</a:t>
            </a:r>
            <a:r>
              <a:rPr lang="en-US" altLang="zh-CN" sz="2410" kern="0" dirty="0">
                <a:solidFill>
                  <a:srgbClr val="000000"/>
                </a:solidFill>
                <a:latin typeface="Times New Roman" panose="02020603050405020304" pitchFamily="65"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微软雅黑" panose="020B0503020204020204" pitchFamily="34" charset="-122"/>
              </a:rPr>
              <a:t>我想明天会是很棒的一天!</a:t>
            </a:r>
            <a:endParaRPr lang="zh-CN" altLang="en-US" dirty="0">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We </a:t>
            </a:r>
            <a:r>
              <a:rPr lang="zh-CN" altLang="en-US" sz="2410" u="sng" kern="0" dirty="0">
                <a:solidFill>
                  <a:srgbClr val="000000"/>
                </a:solidFill>
                <a:latin typeface="Times New Roman" panose="02020603050405020304" pitchFamily="65" charset="-122"/>
                <a:ea typeface="微软雅黑" panose="020B0503020204020204" pitchFamily="34" charset="-122"/>
              </a:rPr>
              <a:t>shall know</a:t>
            </a:r>
            <a:r>
              <a:rPr lang="zh-CN" altLang="en-US" sz="2410" kern="0" dirty="0">
                <a:solidFill>
                  <a:srgbClr val="000000"/>
                </a:solidFill>
                <a:latin typeface="Times New Roman" panose="02020603050405020304" pitchFamily="65" charset="-122"/>
                <a:ea typeface="微软雅黑" panose="020B0503020204020204" pitchFamily="34" charset="-122"/>
              </a:rPr>
              <a:t> more and more as time goes on.</a:t>
            </a:r>
            <a:endParaRPr lang="zh-CN" altLang="en-US" dirty="0">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随着时间的推移,我们知道的东西会越来越多。</a:t>
            </a:r>
            <a:endParaRPr lang="zh-CN" altLang="en-US" dirty="0">
              <a:ea typeface="微软雅黑" panose="020B0503020204020204" pitchFamily="34" charset="-122"/>
            </a:endParaRPr>
          </a:p>
          <a:p>
            <a:pPr marL="0" indent="0" eaLnBrk="0" latinLnBrk="1" hangingPunct="0">
              <a:lnSpc>
                <a:spcPct val="150000"/>
              </a:lnSpc>
              <a:spcBef>
                <a:spcPts val="145"/>
              </a:spcBef>
              <a:buNone/>
            </a:pPr>
            <a:endParaRPr lang="zh-CN" altLang="en-US" dirty="0">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3215" y="395605"/>
            <a:ext cx="11831320" cy="6304915"/>
          </a:xfrm>
          <a:prstGeom prst="rect">
            <a:avLst/>
          </a:prstGeom>
          <a:noFill/>
        </p:spPr>
        <p:txBody>
          <a:bodyPr wrap="square" lIns="0" tIns="0" rIns="0" bIns="0" rtlCol="0">
            <a:no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sym typeface="+mn-ea"/>
              </a:rPr>
              <a:t>将来意义的其他表示法</a:t>
            </a:r>
            <a:endParaRPr lang="zh-CN" altLang="en-US" sz="2410" b="1" dirty="0">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sym typeface="+mn-ea"/>
              </a:rPr>
              <a:t>①“be going to do...”表示将来意义。</a:t>
            </a:r>
            <a:endParaRPr lang="zh-CN" altLang="en-US" sz="2410" dirty="0">
              <a:ea typeface="微软雅黑" panose="020B0503020204020204" pitchFamily="34" charset="-122"/>
            </a:endParaRPr>
          </a:p>
          <a:p>
            <a:pPr marL="0" indent="0" eaLnBrk="0" latinLnBrk="1" hangingPunct="0">
              <a:lnSpc>
                <a:spcPct val="150000"/>
              </a:lnSpc>
              <a:spcBef>
                <a:spcPts val="145"/>
              </a:spcBef>
              <a:buNone/>
            </a:pPr>
            <a:r>
              <a:rPr lang="en-US" altLang="zh-CN" sz="2410" kern="0" dirty="0">
                <a:solidFill>
                  <a:srgbClr val="000000"/>
                </a:solidFill>
                <a:latin typeface="微软雅黑" panose="020B0503020204020204" pitchFamily="34" charset="-122"/>
                <a:ea typeface="微软雅黑" panose="020B0503020204020204" pitchFamily="34" charset="-122"/>
                <a:sym typeface="+mn-ea"/>
              </a:rPr>
              <a:t>  </a:t>
            </a:r>
            <a:r>
              <a:rPr lang="zh-CN" altLang="en-US" sz="2410" kern="0" dirty="0">
                <a:solidFill>
                  <a:srgbClr val="000000"/>
                </a:solidFill>
                <a:latin typeface="微软雅黑" panose="020B0503020204020204" pitchFamily="34" charset="-122"/>
                <a:ea typeface="微软雅黑" panose="020B0503020204020204" pitchFamily="34" charset="-122"/>
                <a:sym typeface="+mn-ea"/>
              </a:rPr>
              <a:t>•</a:t>
            </a:r>
            <a:r>
              <a:rPr lang="zh-CN" altLang="en-US" sz="2410" kern="0" dirty="0">
                <a:solidFill>
                  <a:srgbClr val="000000"/>
                </a:solidFill>
                <a:latin typeface="Times New Roman" panose="02020603050405020304" pitchFamily="65" charset="-122"/>
                <a:ea typeface="微软雅黑" panose="020B0503020204020204" pitchFamily="34" charset="-122"/>
                <a:sym typeface="+mn-ea"/>
              </a:rPr>
              <a:t>表示事先思考过或计划好的事</a:t>
            </a:r>
            <a:endParaRPr lang="zh-CN" altLang="en-US" sz="2410" dirty="0">
              <a:ea typeface="微软雅黑" panose="020B0503020204020204" pitchFamily="34" charset="-122"/>
            </a:endParaRPr>
          </a:p>
          <a:p>
            <a:pPr marL="0" indent="0" eaLnBrk="0" latinLnBrk="1" hangingPunct="0">
              <a:lnSpc>
                <a:spcPct val="150000"/>
              </a:lnSpc>
              <a:spcBef>
                <a:spcPts val="145"/>
              </a:spcBef>
              <a:buNone/>
            </a:pPr>
            <a:r>
              <a:rPr lang="en-US" altLang="zh-CN" sz="2410" kern="0" dirty="0">
                <a:solidFill>
                  <a:srgbClr val="000000"/>
                </a:solidFill>
                <a:latin typeface="Times New Roman" panose="02020603050405020304" pitchFamily="65"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微软雅黑" panose="020B0503020204020204" pitchFamily="34" charset="-122"/>
              </a:rPr>
              <a:t>I </a:t>
            </a:r>
            <a:r>
              <a:rPr lang="zh-CN" altLang="en-US" sz="2410" u="sng" kern="0" dirty="0">
                <a:solidFill>
                  <a:srgbClr val="000000"/>
                </a:solidFill>
                <a:latin typeface="Times New Roman" panose="02020603050405020304" pitchFamily="65" charset="-122"/>
                <a:ea typeface="微软雅黑" panose="020B0503020204020204" pitchFamily="34" charset="-122"/>
              </a:rPr>
              <a:t>am going to sell</a:t>
            </a:r>
            <a:r>
              <a:rPr lang="zh-CN" altLang="en-US" sz="2410" kern="0" dirty="0">
                <a:solidFill>
                  <a:srgbClr val="000000"/>
                </a:solidFill>
                <a:latin typeface="Times New Roman" panose="02020603050405020304" pitchFamily="65" charset="-122"/>
                <a:ea typeface="微软雅黑" panose="020B0503020204020204" pitchFamily="34" charset="-122"/>
              </a:rPr>
              <a:t> this old car, and buy a new one.</a:t>
            </a:r>
            <a:r>
              <a:rPr lang="en-US" altLang="zh-CN" sz="2410" kern="0" dirty="0">
                <a:solidFill>
                  <a:srgbClr val="000000"/>
                </a:solidFill>
                <a:latin typeface="Times New Roman" panose="02020603050405020304" pitchFamily="65"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微软雅黑" panose="020B0503020204020204" pitchFamily="34" charset="-122"/>
              </a:rPr>
              <a:t>我打算卖掉这部旧车,买辆新的。</a:t>
            </a:r>
            <a:endParaRPr lang="zh-CN" altLang="en-US" dirty="0">
              <a:ea typeface="微软雅黑" panose="020B0503020204020204" pitchFamily="34" charset="-122"/>
            </a:endParaRPr>
          </a:p>
          <a:p>
            <a:pPr marL="0" indent="0" eaLnBrk="0" latinLnBrk="1" hangingPunct="0">
              <a:lnSpc>
                <a:spcPct val="150000"/>
              </a:lnSpc>
              <a:spcBef>
                <a:spcPts val="145"/>
              </a:spcBef>
              <a:buNone/>
            </a:pPr>
            <a:r>
              <a:rPr lang="en-US" altLang="zh-CN" sz="2410" kern="0" dirty="0">
                <a:solidFill>
                  <a:srgbClr val="000000"/>
                </a:solidFill>
                <a:latin typeface="微软雅黑" panose="020B0503020204020204" pitchFamily="34" charset="-122"/>
                <a:ea typeface="微软雅黑" panose="020B0503020204020204" pitchFamily="34" charset="-122"/>
              </a:rPr>
              <a:t>  </a:t>
            </a:r>
            <a:r>
              <a:rPr lang="zh-CN" altLang="en-US" sz="2410" kern="0" dirty="0">
                <a:solidFill>
                  <a:srgbClr val="000000"/>
                </a:solidFill>
                <a:latin typeface="微软雅黑" panose="020B0503020204020204" pitchFamily="34"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强调客观迹象表明某事即将发生</a:t>
            </a:r>
            <a:endParaRPr lang="zh-CN" altLang="en-US" dirty="0">
              <a:ea typeface="微软雅黑" panose="020B0503020204020204" pitchFamily="34" charset="-122"/>
            </a:endParaRPr>
          </a:p>
          <a:p>
            <a:pPr marL="0" indent="0" eaLnBrk="0" latinLnBrk="1" hangingPunct="0">
              <a:lnSpc>
                <a:spcPct val="150000"/>
              </a:lnSpc>
              <a:spcBef>
                <a:spcPts val="145"/>
              </a:spcBef>
              <a:buNone/>
            </a:pPr>
            <a:r>
              <a:rPr lang="en-US" altLang="zh-CN" sz="2410" kern="0" dirty="0">
                <a:solidFill>
                  <a:srgbClr val="000000"/>
                </a:solidFill>
                <a:latin typeface="Times New Roman" panose="02020603050405020304" pitchFamily="65"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微软雅黑" panose="020B0503020204020204" pitchFamily="34" charset="-122"/>
              </a:rPr>
              <a:t>Look at those black clouds! It </a:t>
            </a:r>
            <a:r>
              <a:rPr lang="zh-CN" altLang="en-US" sz="2410" u="sng" kern="0" dirty="0">
                <a:solidFill>
                  <a:srgbClr val="000000"/>
                </a:solidFill>
                <a:latin typeface="Times New Roman" panose="02020603050405020304" pitchFamily="65" charset="-122"/>
                <a:ea typeface="微软雅黑" panose="020B0503020204020204" pitchFamily="34" charset="-122"/>
              </a:rPr>
              <a:t>is going to rain</a:t>
            </a:r>
            <a:r>
              <a:rPr lang="zh-CN" altLang="en-US" sz="2410" kern="0" dirty="0">
                <a:solidFill>
                  <a:srgbClr val="000000"/>
                </a:solidFill>
                <a:latin typeface="Times New Roman" panose="02020603050405020304" pitchFamily="65" charset="-122"/>
                <a:ea typeface="微软雅黑" panose="020B0503020204020204" pitchFamily="34" charset="-122"/>
              </a:rPr>
              <a:t>. 看那些乌云!要下雨了。</a:t>
            </a:r>
            <a:endParaRPr lang="zh-CN" altLang="en-US" dirty="0">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②“be about to do...”表示“立即的将来”,不与表示具体时间的状语连用。</a:t>
            </a:r>
            <a:endParaRPr lang="zh-CN" altLang="en-US" dirty="0">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Lisa graduated from our school last June and </a:t>
            </a:r>
            <a:r>
              <a:rPr lang="zh-CN" altLang="en-US" sz="2410" u="sng" kern="0" dirty="0">
                <a:solidFill>
                  <a:srgbClr val="000000"/>
                </a:solidFill>
                <a:latin typeface="Times New Roman" panose="02020603050405020304" pitchFamily="65" charset="-122"/>
                <a:ea typeface="微软雅黑" panose="020B0503020204020204" pitchFamily="34" charset="-122"/>
              </a:rPr>
              <a:t>is about to go</a:t>
            </a:r>
            <a:r>
              <a:rPr lang="zh-CN" altLang="en-US" sz="2410" kern="0" dirty="0">
                <a:solidFill>
                  <a:srgbClr val="000000"/>
                </a:solidFill>
                <a:latin typeface="Times New Roman" panose="02020603050405020304" pitchFamily="65" charset="-122"/>
                <a:ea typeface="微软雅黑" panose="020B0503020204020204" pitchFamily="34" charset="-122"/>
              </a:rPr>
              <a:t> to college in New York.</a:t>
            </a:r>
            <a:endParaRPr lang="zh-CN" altLang="en-US" dirty="0">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莉萨去年六月从我们学校毕业,即将去纽约上大学。</a:t>
            </a:r>
            <a:endParaRPr lang="zh-CN" altLang="en-US" dirty="0">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③“be to do...”表示按照计划或安排要做的事。</a:t>
            </a:r>
            <a:endParaRPr lang="zh-CN" altLang="en-US" dirty="0">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The opening ceremony </a:t>
            </a:r>
            <a:r>
              <a:rPr lang="zh-CN" altLang="en-US" sz="2410" u="sng" kern="0" dirty="0">
                <a:solidFill>
                  <a:srgbClr val="000000"/>
                </a:solidFill>
                <a:latin typeface="Times New Roman" panose="02020603050405020304" pitchFamily="65" charset="-122"/>
                <a:ea typeface="微软雅黑" panose="020B0503020204020204" pitchFamily="34" charset="-122"/>
              </a:rPr>
              <a:t>is to take place</a:t>
            </a:r>
            <a:r>
              <a:rPr lang="zh-CN" altLang="en-US" sz="2410" kern="0" dirty="0">
                <a:solidFill>
                  <a:srgbClr val="000000"/>
                </a:solidFill>
                <a:latin typeface="Times New Roman" panose="02020603050405020304" pitchFamily="65" charset="-122"/>
                <a:ea typeface="微软雅黑" panose="020B0503020204020204" pitchFamily="34" charset="-122"/>
              </a:rPr>
              <a:t> next Sunday. </a:t>
            </a:r>
            <a:r>
              <a:rPr lang="zh-CN" altLang="en-US" sz="2410" kern="0" dirty="0">
                <a:solidFill>
                  <a:srgbClr val="000000"/>
                </a:solidFill>
                <a:latin typeface="Times New Roman" panose="02020603050405020304" pitchFamily="65" charset="-122"/>
                <a:ea typeface="微软雅黑" panose="020B0503020204020204" pitchFamily="34" charset="-122"/>
                <a:sym typeface="+mn-ea"/>
              </a:rPr>
              <a:t>开幕式将于下周日举行。</a:t>
            </a:r>
            <a:endParaRPr lang="zh-CN" altLang="en-US" sz="2410" kern="0" dirty="0">
              <a:solidFill>
                <a:srgbClr val="000000"/>
              </a:solidFill>
              <a:latin typeface="Times New Roman" panose="02020603050405020304" pitchFamily="65" charset="-122"/>
              <a:ea typeface="微软雅黑" panose="020B0503020204020204" pitchFamily="34" charset="-122"/>
            </a:endParaRPr>
          </a:p>
          <a:p>
            <a:pPr marL="0" indent="0" eaLnBrk="0" latinLnBrk="1" hangingPunct="0">
              <a:lnSpc>
                <a:spcPct val="150000"/>
              </a:lnSpc>
              <a:spcBef>
                <a:spcPts val="145"/>
              </a:spcBef>
              <a:buNone/>
            </a:pPr>
            <a:endParaRPr lang="zh-CN" altLang="en-US" dirty="0">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6555" y="972485"/>
            <a:ext cx="11831400" cy="384365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④当表示按计划、按规定或按时间表等预计要发生的动作或事情时,可以用一般现在</a:t>
            </a:r>
            <a:br>
              <a:rPr dirty="0">
                <a:ea typeface="微软雅黑" panose="020B0503020204020204" pitchFamily="34" charset="-122"/>
              </a:rPr>
            </a:br>
            <a:r>
              <a:rPr lang="zh-CN" altLang="en-US" sz="2410" kern="0" dirty="0">
                <a:solidFill>
                  <a:srgbClr val="000000"/>
                </a:solidFill>
                <a:latin typeface="Times New Roman" panose="02020603050405020304" pitchFamily="65" charset="-122"/>
                <a:ea typeface="微软雅黑" panose="020B0503020204020204" pitchFamily="34" charset="-122"/>
              </a:rPr>
              <a:t>时表示将来时间,这一用法往往用于表示“来、去、开始、停止”等意义的词,如arrive、</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come、depart、go、leave、end、start等。</a:t>
            </a:r>
            <a:endParaRPr lang="zh-CN" altLang="en-US" dirty="0">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My train </a:t>
            </a:r>
            <a:r>
              <a:rPr lang="zh-CN" altLang="en-US" sz="2410" u="sng" kern="0" dirty="0">
                <a:solidFill>
                  <a:srgbClr val="000000"/>
                </a:solidFill>
                <a:latin typeface="Times New Roman" panose="02020603050405020304" pitchFamily="65" charset="-122"/>
                <a:ea typeface="微软雅黑" panose="020B0503020204020204" pitchFamily="34" charset="-122"/>
              </a:rPr>
              <a:t>leaves</a:t>
            </a:r>
            <a:r>
              <a:rPr lang="zh-CN" altLang="en-US" sz="2410" kern="0" dirty="0">
                <a:solidFill>
                  <a:srgbClr val="000000"/>
                </a:solidFill>
                <a:latin typeface="Times New Roman" panose="02020603050405020304" pitchFamily="65" charset="-122"/>
                <a:ea typeface="微软雅黑" panose="020B0503020204020204" pitchFamily="34" charset="-122"/>
              </a:rPr>
              <a:t> at 11:30, so I need to be at the station by 11:15.</a:t>
            </a:r>
            <a:endParaRPr lang="zh-CN" altLang="en-US" dirty="0">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火车将在11:30开走,因此我需要在11:15前到达车站。</a:t>
            </a:r>
            <a:endParaRPr lang="zh-CN" altLang="en-US" dirty="0">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The parcel </a:t>
            </a:r>
            <a:r>
              <a:rPr lang="zh-CN" altLang="en-US" sz="2410" u="sng" kern="0" dirty="0">
                <a:solidFill>
                  <a:srgbClr val="000000"/>
                </a:solidFill>
                <a:latin typeface="Times New Roman" panose="02020603050405020304" pitchFamily="65" charset="-122"/>
                <a:ea typeface="微软雅黑" panose="020B0503020204020204" pitchFamily="34" charset="-122"/>
              </a:rPr>
              <a:t>arrives</a:t>
            </a:r>
            <a:r>
              <a:rPr lang="zh-CN" altLang="en-US" sz="2410" kern="0" dirty="0">
                <a:solidFill>
                  <a:srgbClr val="000000"/>
                </a:solidFill>
                <a:latin typeface="Times New Roman" panose="02020603050405020304" pitchFamily="65" charset="-122"/>
                <a:ea typeface="微软雅黑" panose="020B0503020204020204" pitchFamily="34" charset="-122"/>
              </a:rPr>
              <a:t> the day after tomorrow.</a:t>
            </a:r>
            <a:r>
              <a:rPr lang="en-US" altLang="zh-CN" sz="2410" kern="0" dirty="0">
                <a:solidFill>
                  <a:srgbClr val="000000"/>
                </a:solidFill>
                <a:latin typeface="Times New Roman" panose="02020603050405020304" pitchFamily="65"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微软雅黑" panose="020B0503020204020204" pitchFamily="34" charset="-122"/>
              </a:rPr>
              <a:t>包裹后天寄到。</a:t>
            </a:r>
            <a:endParaRPr lang="zh-CN" altLang="en-US" dirty="0">
              <a:ea typeface="微软雅黑" panose="020B0503020204020204" pitchFamily="34" charset="-122"/>
            </a:endParaRPr>
          </a:p>
          <a:p>
            <a:pPr marL="0" indent="0" eaLnBrk="0" latinLnBrk="1" hangingPunct="0">
              <a:lnSpc>
                <a:spcPct val="150000"/>
              </a:lnSpc>
              <a:spcBef>
                <a:spcPts val="145"/>
              </a:spcBef>
              <a:buNone/>
            </a:pPr>
            <a:endParaRPr lang="zh-CN" altLang="en-US" dirty="0">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6768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sym typeface="+mn-ea"/>
              </a:rPr>
              <a:t>⑤在含有时间、条件或让步状语从句的主从复合句中,若主句表示将来(不一定是一般</a:t>
            </a:r>
            <a:endParaRPr lang="zh-CN" altLang="en-US" sz="2410" dirty="0">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将来时,也可以是祈使句、情态动词+动词原形等),从句常用现在时(不一定是一般现在</a:t>
            </a:r>
            <a:br>
              <a:rPr dirty="0">
                <a:ea typeface="微软雅黑" panose="020B0503020204020204" pitchFamily="34" charset="-122"/>
              </a:rPr>
            </a:br>
            <a:r>
              <a:rPr lang="zh-CN" altLang="en-US" sz="2410" kern="0" dirty="0">
                <a:solidFill>
                  <a:srgbClr val="000000"/>
                </a:solidFill>
                <a:latin typeface="Times New Roman" panose="02020603050405020304" pitchFamily="65" charset="-122"/>
                <a:ea typeface="微软雅黑" panose="020B0503020204020204" pitchFamily="34" charset="-122"/>
              </a:rPr>
              <a:t>时,也可以是现在进行时、现在完成时等)表将来。</a:t>
            </a:r>
            <a:endParaRPr lang="zh-CN" altLang="en-US" dirty="0">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We </a:t>
            </a:r>
            <a:r>
              <a:rPr lang="zh-CN" altLang="en-US" sz="2410" u="sng" kern="0" dirty="0">
                <a:solidFill>
                  <a:srgbClr val="000000"/>
                </a:solidFill>
                <a:latin typeface="Times New Roman" panose="02020603050405020304" pitchFamily="65" charset="-122"/>
                <a:ea typeface="微软雅黑" panose="020B0503020204020204" pitchFamily="34" charset="-122"/>
              </a:rPr>
              <a:t>will stay</a:t>
            </a:r>
            <a:r>
              <a:rPr lang="zh-CN" altLang="en-US" sz="2410" kern="0" dirty="0">
                <a:solidFill>
                  <a:srgbClr val="000000"/>
                </a:solidFill>
                <a:latin typeface="Times New Roman" panose="02020603050405020304" pitchFamily="65" charset="-122"/>
                <a:ea typeface="微软雅黑" panose="020B0503020204020204" pitchFamily="34" charset="-122"/>
              </a:rPr>
              <a:t> at home if it </a:t>
            </a:r>
            <a:r>
              <a:rPr lang="zh-CN" altLang="en-US" sz="2410" u="sng" kern="0" dirty="0">
                <a:solidFill>
                  <a:srgbClr val="000000"/>
                </a:solidFill>
                <a:latin typeface="Times New Roman" panose="02020603050405020304" pitchFamily="65" charset="-122"/>
                <a:ea typeface="微软雅黑" panose="020B0503020204020204" pitchFamily="34" charset="-122"/>
              </a:rPr>
              <a:t>rains</a:t>
            </a:r>
            <a:r>
              <a:rPr lang="zh-CN" altLang="en-US" sz="2410" kern="0" dirty="0">
                <a:solidFill>
                  <a:srgbClr val="000000"/>
                </a:solidFill>
                <a:latin typeface="Times New Roman" panose="02020603050405020304" pitchFamily="65" charset="-122"/>
                <a:ea typeface="微软雅黑" panose="020B0503020204020204" pitchFamily="34" charset="-122"/>
              </a:rPr>
              <a:t>.</a:t>
            </a:r>
            <a:endParaRPr lang="zh-CN" altLang="en-US" dirty="0">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如果下雨,我们就待在家里。</a:t>
            </a:r>
            <a:endParaRPr lang="zh-CN" altLang="en-US" dirty="0">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Next time you </a:t>
            </a:r>
            <a:r>
              <a:rPr lang="zh-CN" altLang="en-US" sz="2410" u="sng" kern="0" dirty="0">
                <a:solidFill>
                  <a:srgbClr val="000000"/>
                </a:solidFill>
                <a:latin typeface="Times New Roman" panose="02020603050405020304" pitchFamily="65" charset="-122"/>
                <a:ea typeface="微软雅黑" panose="020B0503020204020204" pitchFamily="34" charset="-122"/>
              </a:rPr>
              <a:t>are</a:t>
            </a:r>
            <a:r>
              <a:rPr lang="zh-CN" altLang="en-US" sz="2410" kern="0" dirty="0">
                <a:solidFill>
                  <a:srgbClr val="000000"/>
                </a:solidFill>
                <a:latin typeface="Times New Roman" panose="02020603050405020304" pitchFamily="65" charset="-122"/>
                <a:ea typeface="微软雅黑" panose="020B0503020204020204" pitchFamily="34" charset="-122"/>
              </a:rPr>
              <a:t> here, </a:t>
            </a:r>
            <a:r>
              <a:rPr lang="zh-CN" altLang="en-US" sz="2410" u="sng" kern="0" dirty="0">
                <a:solidFill>
                  <a:srgbClr val="000000"/>
                </a:solidFill>
                <a:latin typeface="Times New Roman" panose="02020603050405020304" pitchFamily="65" charset="-122"/>
                <a:ea typeface="微软雅黑" panose="020B0503020204020204" pitchFamily="34" charset="-122"/>
              </a:rPr>
              <a:t>let's have</a:t>
            </a:r>
            <a:r>
              <a:rPr lang="zh-CN" altLang="en-US" sz="2410" kern="0" dirty="0">
                <a:solidFill>
                  <a:srgbClr val="000000"/>
                </a:solidFill>
                <a:latin typeface="Times New Roman" panose="02020603050405020304" pitchFamily="65" charset="-122"/>
                <a:ea typeface="微软雅黑" panose="020B0503020204020204" pitchFamily="34" charset="-122"/>
              </a:rPr>
              <a:t> lunch together.</a:t>
            </a:r>
            <a:endParaRPr lang="zh-CN" altLang="en-US" dirty="0">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下次你来这里的时候,我们一起吃午饭吧。</a:t>
            </a:r>
            <a:endParaRPr lang="zh-CN" altLang="en-US" dirty="0">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My mother </a:t>
            </a:r>
            <a:r>
              <a:rPr lang="zh-CN" altLang="en-US" sz="2410" u="sng" kern="0" dirty="0">
                <a:solidFill>
                  <a:srgbClr val="000000"/>
                </a:solidFill>
                <a:latin typeface="Times New Roman" panose="02020603050405020304" pitchFamily="65" charset="-122"/>
                <a:ea typeface="微软雅黑" panose="020B0503020204020204" pitchFamily="34" charset="-122"/>
              </a:rPr>
              <a:t>doesn't allow</a:t>
            </a:r>
            <a:r>
              <a:rPr lang="zh-CN" altLang="en-US" sz="2410" kern="0" dirty="0">
                <a:solidFill>
                  <a:srgbClr val="000000"/>
                </a:solidFill>
                <a:latin typeface="Times New Roman" panose="02020603050405020304" pitchFamily="65" charset="-122"/>
                <a:ea typeface="微软雅黑" panose="020B0503020204020204" pitchFamily="34" charset="-122"/>
              </a:rPr>
              <a:t> me to go out until I </a:t>
            </a:r>
            <a:r>
              <a:rPr lang="zh-CN" altLang="en-US" sz="2410" u="sng" kern="0" dirty="0">
                <a:solidFill>
                  <a:srgbClr val="000000"/>
                </a:solidFill>
                <a:latin typeface="Times New Roman" panose="02020603050405020304" pitchFamily="65" charset="-122"/>
                <a:ea typeface="微软雅黑" panose="020B0503020204020204" pitchFamily="34" charset="-122"/>
              </a:rPr>
              <a:t>have done</a:t>
            </a:r>
            <a:r>
              <a:rPr lang="zh-CN" altLang="en-US" sz="2410" kern="0" dirty="0">
                <a:solidFill>
                  <a:srgbClr val="000000"/>
                </a:solidFill>
                <a:latin typeface="Times New Roman" panose="02020603050405020304" pitchFamily="65" charset="-122"/>
                <a:ea typeface="微软雅黑" panose="020B0503020204020204" pitchFamily="34" charset="-122"/>
              </a:rPr>
              <a:t> my homework.</a:t>
            </a:r>
            <a:endParaRPr lang="zh-CN" altLang="en-US" dirty="0">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直到我完成家庭作业,我妈妈才允许我出去。</a:t>
            </a:r>
            <a:endParaRPr lang="zh-CN" altLang="en-US" dirty="0">
              <a:ea typeface="微软雅黑" panose="020B0503020204020204" pitchFamily="34" charset="-122"/>
            </a:endParaRPr>
          </a:p>
          <a:p>
            <a:pPr marL="0" indent="0" eaLnBrk="0" latinLnBrk="1" hangingPunct="0">
              <a:lnSpc>
                <a:spcPct val="150000"/>
              </a:lnSpc>
              <a:spcBef>
                <a:spcPts val="145"/>
              </a:spcBef>
              <a:buNone/>
            </a:pPr>
            <a:endParaRPr lang="zh-CN" altLang="en-US" dirty="0">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5334" y="1094842"/>
            <a:ext cx="1969205" cy="645160"/>
          </a:xfrm>
          <a:prstGeom prst="rect">
            <a:avLst/>
          </a:prstGeom>
          <a:noFill/>
        </p:spPr>
        <p:txBody>
          <a:bodyPr wrap="square" rtlCol="0">
            <a:spAutoFit/>
          </a:bodyPr>
          <a:lstStyle/>
          <a:p>
            <a:pPr algn="l">
              <a:lnSpc>
                <a:spcPct val="150000"/>
              </a:lnSpc>
              <a:buClrTx/>
              <a:buSzTx/>
              <a:buFontTx/>
              <a:defRPr/>
            </a:pPr>
            <a:r>
              <a:rPr lang="zh-CN" altLang="en-US" sz="2400"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2" action="ppaction://hlinksldjump"/>
              </a:rPr>
              <a:t>主谓一致</a:t>
            </a:r>
          </a:p>
        </p:txBody>
      </p:sp>
      <p:sp>
        <p:nvSpPr>
          <p:cNvPr id="15" name="文本框 14"/>
          <p:cNvSpPr txBox="1"/>
          <p:nvPr/>
        </p:nvSpPr>
        <p:spPr>
          <a:xfrm>
            <a:off x="301118" y="567385"/>
            <a:ext cx="2207762" cy="521888"/>
          </a:xfrm>
          <a:prstGeom prst="rect">
            <a:avLst/>
          </a:prstGeom>
          <a:noFill/>
        </p:spPr>
        <p:txBody>
          <a:bodyPr wrap="square" rtlCol="0">
            <a:spAutoFit/>
          </a:bodyPr>
          <a:lstStyle/>
          <a:p>
            <a:r>
              <a:rPr lang="zh-CN" altLang="en-US" sz="2795" b="1" dirty="0">
                <a:solidFill>
                  <a:srgbClr val="953FA3"/>
                </a:solidFill>
                <a:latin typeface="微软雅黑" panose="020B0503020204020204" pitchFamily="34" charset="-122"/>
                <a:ea typeface="微软雅黑" panose="020B0503020204020204" pitchFamily="34" charset="-122"/>
              </a:rPr>
              <a:t>目 录</a:t>
            </a:r>
          </a:p>
        </p:txBody>
      </p:sp>
      <p:cxnSp>
        <p:nvCxnSpPr>
          <p:cNvPr id="17" name="直接连接符 16"/>
          <p:cNvCxnSpPr/>
          <p:nvPr/>
        </p:nvCxnSpPr>
        <p:spPr>
          <a:xfrm>
            <a:off x="402720" y="1061875"/>
            <a:ext cx="11054641" cy="0"/>
          </a:xfrm>
          <a:prstGeom prst="line">
            <a:avLst/>
          </a:prstGeom>
          <a:ln>
            <a:solidFill>
              <a:srgbClr val="9E27B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610260" y="1620069"/>
            <a:ext cx="4177690" cy="3315908"/>
          </a:xfrm>
          <a:prstGeom prst="rect">
            <a:avLst/>
          </a:prstGeom>
          <a:noFill/>
        </p:spPr>
        <p:txBody>
          <a:bodyPr wrap="square" rtlCol="0">
            <a:spAutoFit/>
          </a:bodyPr>
          <a:lstStyle/>
          <a:p>
            <a:pPr algn="l">
              <a:lnSpc>
                <a:spcPct val="150000"/>
              </a:lnSpc>
              <a:buClrTx/>
              <a:buSzTx/>
              <a:buFontTx/>
              <a:defRPr/>
            </a:pP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2" action="ppaction://hlinksldjump"/>
              </a:rPr>
              <a:t>重难透析</a:t>
            </a:r>
            <a:endPar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2" action="ppaction://hlinksldjump"/>
            </a:endParaRPr>
          </a:p>
          <a:p>
            <a:pPr algn="l">
              <a:lnSpc>
                <a:spcPct val="150000"/>
              </a:lnSpc>
              <a:buClrTx/>
              <a:buSzTx/>
              <a:buFontTx/>
              <a:defRPr/>
            </a:pP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2" action="ppaction://hlinksldjump"/>
              </a:rPr>
              <a:t>1.</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2" action="ppaction://hlinksldjump"/>
              </a:rPr>
              <a:t>单一成分作主语</a:t>
            </a:r>
            <a:endPar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a:p>
            <a:pPr algn="l">
              <a:lnSpc>
                <a:spcPct val="150000"/>
              </a:lnSpc>
              <a:buClrTx/>
              <a:buSzTx/>
              <a:buFontTx/>
              <a:defRPr/>
            </a:pP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3" action="ppaction://hlinksldjump"/>
              </a:rPr>
              <a:t>2.</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3" action="ppaction://hlinksldjump"/>
              </a:rPr>
              <a:t>主语含有并列连词</a:t>
            </a:r>
            <a:endPar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a:p>
            <a:pPr algn="l">
              <a:lnSpc>
                <a:spcPct val="150000"/>
              </a:lnSpc>
              <a:buClrTx/>
              <a:buSzTx/>
              <a:buFontTx/>
              <a:defRPr/>
            </a:pP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4" action="ppaction://hlinksldjump"/>
              </a:rPr>
              <a:t>3.</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4" action="ppaction://hlinksldjump"/>
              </a:rPr>
              <a:t>主语后含有附加成分</a:t>
            </a:r>
            <a:endPar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a:p>
            <a:pPr algn="l">
              <a:lnSpc>
                <a:spcPct val="150000"/>
              </a:lnSpc>
              <a:buClrTx/>
              <a:buSzTx/>
              <a:buFontTx/>
              <a:defRPr/>
            </a:pP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5" action="ppaction://hlinksldjump"/>
              </a:rPr>
              <a:t>4.</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5" action="ppaction://hlinksldjump"/>
              </a:rPr>
              <a:t>作主语的名词有限定成分</a:t>
            </a:r>
            <a:endPar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a:p>
            <a:pPr algn="l">
              <a:lnSpc>
                <a:spcPct val="150000"/>
              </a:lnSpc>
              <a:buClrTx/>
              <a:buSzTx/>
              <a:buFontTx/>
              <a:defRPr/>
            </a:pP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6" action="ppaction://hlinksldjump"/>
              </a:rPr>
              <a:t>5.</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6" action="ppaction://hlinksldjump"/>
              </a:rPr>
              <a:t>定语从句中的主谓一致</a:t>
            </a:r>
            <a:endPar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a:p>
            <a:pPr algn="l">
              <a:lnSpc>
                <a:spcPct val="150000"/>
              </a:lnSpc>
              <a:buClrTx/>
              <a:buSzTx/>
              <a:buFontTx/>
              <a:defRPr/>
            </a:pP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7" action="ppaction://hlinksldjump"/>
              </a:rPr>
              <a:t>6.</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7" action="ppaction://hlinksldjump"/>
              </a:rPr>
              <a:t>倒装句中的主谓一致</a:t>
            </a:r>
            <a:endPar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p:txBody>
      </p:sp>
      <p:pic>
        <p:nvPicPr>
          <p:cNvPr id="21" name="图片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438" y="1658704"/>
            <a:ext cx="702565" cy="6471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4975" y="540050"/>
            <a:ext cx="11831400" cy="515175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sym typeface="+mn-ea"/>
              </a:rPr>
              <a:t>⑥现在进行时可以用来表示按计划、安排即将发生的动作,这一用法常用于表示位置</a:t>
            </a:r>
            <a:endParaRPr lang="zh-CN" altLang="en-US" sz="2410" dirty="0">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移动的动词(短语),如arrive、come、go、leave、start、take off等。</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The doctor </a:t>
            </a:r>
            <a:r>
              <a:rPr lang="zh-CN" altLang="en-US" sz="2410" u="sng" kern="0" dirty="0">
                <a:solidFill>
                  <a:srgbClr val="000000"/>
                </a:solidFill>
                <a:latin typeface="Times New Roman" panose="02020603050405020304" pitchFamily="65" charset="-122"/>
                <a:ea typeface="微软雅黑" panose="020B0503020204020204" pitchFamily="34" charset="-122"/>
              </a:rPr>
              <a:t>is coming</a:t>
            </a:r>
            <a:r>
              <a:rPr lang="zh-CN" altLang="en-US" sz="2410" kern="0" dirty="0">
                <a:solidFill>
                  <a:srgbClr val="000000"/>
                </a:solidFill>
                <a:latin typeface="Times New Roman" panose="02020603050405020304" pitchFamily="65" charset="-122"/>
                <a:ea typeface="微软雅黑" panose="020B0503020204020204" pitchFamily="34" charset="-122"/>
              </a:rPr>
              <a:t> in a minute.医生一会儿就来。</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I</a:t>
            </a:r>
            <a:r>
              <a:rPr lang="zh-CN" altLang="en-US" sz="2410" u="sng" kern="0" dirty="0">
                <a:solidFill>
                  <a:srgbClr val="000000"/>
                </a:solidFill>
                <a:latin typeface="Times New Roman" panose="02020603050405020304" pitchFamily="65" charset="-122"/>
                <a:ea typeface="微软雅黑" panose="020B0503020204020204" pitchFamily="34" charset="-122"/>
              </a:rPr>
              <a:t>'m leaving</a:t>
            </a:r>
            <a:r>
              <a:rPr lang="zh-CN" altLang="en-US" sz="2410" kern="0" dirty="0">
                <a:solidFill>
                  <a:srgbClr val="000000"/>
                </a:solidFill>
                <a:latin typeface="Times New Roman" panose="02020603050405020304" pitchFamily="65" charset="-122"/>
                <a:ea typeface="微软雅黑" panose="020B0503020204020204" pitchFamily="34" charset="-122"/>
              </a:rPr>
              <a:t> tomorrow. I got my plane ticket. 我明天就要走了,我买到机票了。</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The plane </a:t>
            </a:r>
            <a:r>
              <a:rPr lang="zh-CN" altLang="en-US" sz="2410" u="sng" kern="0" dirty="0">
                <a:solidFill>
                  <a:srgbClr val="000000"/>
                </a:solidFill>
                <a:latin typeface="Times New Roman" panose="02020603050405020304" pitchFamily="65" charset="-122"/>
                <a:ea typeface="微软雅黑" panose="020B0503020204020204" pitchFamily="34" charset="-122"/>
              </a:rPr>
              <a:t>is taking off</a:t>
            </a:r>
            <a:r>
              <a:rPr lang="zh-CN" altLang="en-US" sz="2410" kern="0" dirty="0">
                <a:solidFill>
                  <a:srgbClr val="000000"/>
                </a:solidFill>
                <a:latin typeface="Times New Roman" panose="02020603050405020304" pitchFamily="65" charset="-122"/>
                <a:ea typeface="微软雅黑" panose="020B0503020204020204" pitchFamily="34" charset="-122"/>
              </a:rPr>
              <a:t> at 10:00.飞机将于10点起飞。</a:t>
            </a:r>
          </a:p>
          <a:p>
            <a:pPr marL="0" indent="0" eaLnBrk="0" latinLnBrk="1" hangingPunct="0">
              <a:lnSpc>
                <a:spcPct val="150000"/>
              </a:lnSpc>
              <a:spcBef>
                <a:spcPts val="145"/>
              </a:spcBef>
              <a:buNone/>
            </a:pPr>
            <a:endParaRPr lang="zh-CN" altLang="en-US" sz="2410" b="1" kern="0" dirty="0">
              <a:solidFill>
                <a:srgbClr val="953FA3"/>
              </a:solidFill>
              <a:latin typeface="Times New Roman" panose="02020603050405020304" pitchFamily="65"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8.将来进行时</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将来进行时常表示将来某一时刻或某一段时间里正在进行的动作。</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He </a:t>
            </a:r>
            <a:r>
              <a:rPr lang="zh-CN" altLang="en-US" sz="2410" u="sng" kern="0" dirty="0">
                <a:solidFill>
                  <a:srgbClr val="000000"/>
                </a:solidFill>
                <a:latin typeface="Times New Roman" panose="02020603050405020304" pitchFamily="65" charset="-122"/>
                <a:ea typeface="微软雅黑" panose="020B0503020204020204" pitchFamily="34" charset="-122"/>
              </a:rPr>
              <a:t>will be arriving</a:t>
            </a:r>
            <a:r>
              <a:rPr lang="zh-CN" altLang="en-US" sz="2410" kern="0" dirty="0">
                <a:solidFill>
                  <a:srgbClr val="000000"/>
                </a:solidFill>
                <a:latin typeface="Times New Roman" panose="02020603050405020304" pitchFamily="65" charset="-122"/>
                <a:ea typeface="微软雅黑" panose="020B0503020204020204" pitchFamily="34" charset="-122"/>
              </a:rPr>
              <a:t> at about eleven o'clock tonight. 他将在今晚11点左右到达。</a:t>
            </a:r>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95691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9.将来完成时</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　　将来完成时常表示到将来某一时间前已经完成的动作,经常与by、before、for等</a:t>
            </a:r>
            <a:br>
              <a:rPr dirty="0"/>
            </a:br>
            <a:r>
              <a:rPr lang="zh-CN" altLang="en-US" sz="2410" kern="0" dirty="0">
                <a:solidFill>
                  <a:srgbClr val="000000"/>
                </a:solidFill>
                <a:latin typeface="Times New Roman" panose="02020603050405020304" pitchFamily="65" charset="-122"/>
                <a:ea typeface="微软雅黑" panose="020B0503020204020204" pitchFamily="34" charset="-122"/>
              </a:rPr>
              <a:t>构成的时间状语连用,如by then、before long等。</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The train </a:t>
            </a:r>
            <a:r>
              <a:rPr lang="zh-CN" altLang="en-US" sz="2410" u="sng" kern="0" dirty="0">
                <a:solidFill>
                  <a:srgbClr val="000000"/>
                </a:solidFill>
                <a:latin typeface="Times New Roman" panose="02020603050405020304" pitchFamily="65" charset="-122"/>
                <a:ea typeface="微软雅黑" panose="020B0503020204020204" pitchFamily="34" charset="-122"/>
              </a:rPr>
              <a:t>will have reached</a:t>
            </a:r>
            <a:r>
              <a:rPr lang="zh-CN" altLang="en-US" sz="2410" kern="0" dirty="0">
                <a:solidFill>
                  <a:srgbClr val="000000"/>
                </a:solidFill>
                <a:latin typeface="Times New Roman" panose="02020603050405020304" pitchFamily="65" charset="-122"/>
                <a:ea typeface="微软雅黑" panose="020B0503020204020204" pitchFamily="34" charset="-122"/>
              </a:rPr>
              <a:t> there by then.</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到那时火车已经到达那里了。</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In a few days we </a:t>
            </a:r>
            <a:r>
              <a:rPr lang="zh-CN" altLang="en-US" sz="2410" u="sng" kern="0" dirty="0">
                <a:solidFill>
                  <a:srgbClr val="000000"/>
                </a:solidFill>
                <a:latin typeface="Times New Roman" panose="02020603050405020304" pitchFamily="65" charset="-122"/>
                <a:ea typeface="微软雅黑" panose="020B0503020204020204" pitchFamily="34" charset="-122"/>
              </a:rPr>
              <a:t>shall have worked</a:t>
            </a:r>
            <a:r>
              <a:rPr lang="zh-CN" altLang="en-US" sz="2410" kern="0" dirty="0">
                <a:solidFill>
                  <a:srgbClr val="000000"/>
                </a:solidFill>
                <a:latin typeface="Times New Roman" panose="02020603050405020304" pitchFamily="65" charset="-122"/>
                <a:ea typeface="微软雅黑" panose="020B0503020204020204" pitchFamily="34" charset="-122"/>
              </a:rPr>
              <a:t> in the laboratory for ten months.</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再过几天,我们在实验室工作就10个月了。</a:t>
            </a:r>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34345" y="1188385"/>
            <a:ext cx="11831400" cy="2262927"/>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a:solidFill>
                  <a:srgbClr val="953FA3"/>
                </a:solidFill>
                <a:latin typeface="Times New Roman" panose="02020603050405020304" pitchFamily="65" charset="-122"/>
                <a:ea typeface="微软雅黑" panose="020B0503020204020204" pitchFamily="34" charset="-122"/>
              </a:rPr>
              <a:t>10.过去将来时</a:t>
            </a:r>
            <a:endParaRPr lang="zh-CN" altLang="en-US" sz="2800" b="1" dirty="0"/>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rPr>
              <a:t>　　过去将来时一般不独立使用,通常用在宾语从句中,用作间接引语和间接疑问句,表</a:t>
            </a:r>
            <a:endParaRPr lang="zh-CN" altLang="en-US" sz="2800"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示从过去的观点看在将来发生的行为或存在的状态。</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I thought that I </a:t>
            </a:r>
            <a:r>
              <a:rPr lang="zh-CN" altLang="en-US" sz="2410" u="sng" kern="0" dirty="0">
                <a:solidFill>
                  <a:srgbClr val="000000"/>
                </a:solidFill>
                <a:latin typeface="Times New Roman" panose="02020603050405020304" pitchFamily="65" charset="-122"/>
                <a:ea typeface="微软雅黑" panose="020B0503020204020204" pitchFamily="34" charset="-122"/>
              </a:rPr>
              <a:t>would make</a:t>
            </a:r>
            <a:r>
              <a:rPr lang="zh-CN" altLang="en-US" sz="2410" kern="0" dirty="0">
                <a:solidFill>
                  <a:srgbClr val="000000"/>
                </a:solidFill>
                <a:latin typeface="Times New Roman" panose="02020603050405020304" pitchFamily="65" charset="-122"/>
                <a:ea typeface="微软雅黑" panose="020B0503020204020204" pitchFamily="34" charset="-122"/>
              </a:rPr>
              <a:t> lots of new friends. 我认为我会交很多新朋友。</a:t>
            </a:r>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4975" y="324150"/>
            <a:ext cx="11831400" cy="5956935"/>
          </a:xfrm>
          <a:prstGeom prst="rect">
            <a:avLst/>
          </a:prstGeom>
          <a:noFill/>
        </p:spPr>
        <p:txBody>
          <a:bodyPr wrap="square" lIns="0" tIns="0" rIns="0" bIns="0" rtlCol="0">
            <a:spAutoFit/>
          </a:bodyPr>
          <a:lstStyle/>
          <a:p>
            <a:pPr algn="ctr" eaLnBrk="0" latinLnBrk="1" hangingPunct="0">
              <a:lnSpc>
                <a:spcPct val="150000"/>
              </a:lnSpc>
              <a:spcBef>
                <a:spcPts val="145"/>
              </a:spcBef>
            </a:pPr>
            <a:r>
              <a:rPr lang="zh-CN" altLang="en-US" sz="2800" b="1" dirty="0">
                <a:solidFill>
                  <a:srgbClr val="953FA3"/>
                </a:solidFill>
                <a:latin typeface="微软雅黑" panose="020B0503020204020204" pitchFamily="34" charset="-122"/>
                <a:ea typeface="微软雅黑" panose="020B0503020204020204" pitchFamily="34" charset="-122"/>
              </a:rPr>
              <a:t>被动语态</a:t>
            </a:r>
          </a:p>
          <a:p>
            <a:pPr marL="0" indent="0" eaLnBrk="0" latinLnBrk="1" hangingPunct="0">
              <a:lnSpc>
                <a:spcPct val="150000"/>
              </a:lnSpc>
              <a:spcBef>
                <a:spcPts val="145"/>
              </a:spcBef>
              <a:buNone/>
            </a:pP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　　英语的语态分为主动语态和被动语态。主动语态表示主语是动作的执行者,而被</a:t>
            </a:r>
            <a:br>
              <a:rPr dirty="0"/>
            </a:br>
            <a:r>
              <a:rPr lang="zh-CN" altLang="en-US" sz="2410" kern="0" dirty="0">
                <a:solidFill>
                  <a:srgbClr val="000000"/>
                </a:solidFill>
                <a:latin typeface="Times New Roman" panose="02020603050405020304" pitchFamily="65" charset="-122"/>
                <a:ea typeface="微软雅黑" panose="020B0503020204020204" pitchFamily="34" charset="-122"/>
              </a:rPr>
              <a:t>动语态则表示主语是动作的承受者。被动语态的基本构成形式为“be+过去分词”。</a:t>
            </a:r>
            <a:br>
              <a:rPr dirty="0"/>
            </a:br>
            <a:r>
              <a:rPr lang="zh-CN" altLang="en-US" sz="2410" kern="0" dirty="0">
                <a:solidFill>
                  <a:srgbClr val="000000"/>
                </a:solidFill>
                <a:latin typeface="Times New Roman" panose="02020603050405020304" pitchFamily="65" charset="-122"/>
                <a:ea typeface="微软雅黑" panose="020B0503020204020204" pitchFamily="34" charset="-122"/>
              </a:rPr>
              <a:t>高中阶段常见的几种被动语态形式如下图所示:</a:t>
            </a:r>
            <a:endParaRPr lang="zh-CN" altLang="en-US" dirty="0"/>
          </a:p>
          <a:p>
            <a:pPr marL="0" indent="0" eaLnBrk="0" latinLnBrk="1" hangingPunct="0">
              <a:lnSpc>
                <a:spcPct val="150000"/>
              </a:lnSpc>
              <a:spcBef>
                <a:spcPts val="145"/>
              </a:spcBef>
              <a:buNone/>
            </a:pPr>
            <a:r>
              <a:rPr lang="zh-CN" altLang="en-US" sz="13735" kern="0" spc="45816" dirty="0">
                <a:solidFill>
                  <a:srgbClr val="000000"/>
                </a:solidFill>
                <a:latin typeface="Times New Roman" panose="02020603050405020304" pitchFamily="65"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微软雅黑" panose="020B0503020204020204" pitchFamily="34" charset="-122"/>
              </a:rPr>
              <a:t> </a:t>
            </a:r>
            <a:endParaRPr lang="zh-CN" altLang="en-US" dirty="0"/>
          </a:p>
        </p:txBody>
      </p:sp>
      <p:pic>
        <p:nvPicPr>
          <p:cNvPr id="3" name="图片 3" descr="textimage1.jpeg"/>
          <p:cNvPicPr>
            <a:picLocks noChangeAspect="1"/>
          </p:cNvPicPr>
          <p:nvPr/>
        </p:nvPicPr>
        <p:blipFill>
          <a:blip r:embed="rId3"/>
          <a:stretch>
            <a:fillRect/>
          </a:stretch>
        </p:blipFill>
        <p:spPr>
          <a:xfrm>
            <a:off x="2339340" y="3132455"/>
            <a:ext cx="6990715" cy="3477895"/>
          </a:xfrm>
          <a:prstGeom prst="rect">
            <a:avLst/>
          </a:prstGeom>
        </p:spPr>
      </p:pic>
      <p:grpSp>
        <p:nvGrpSpPr>
          <p:cNvPr id="4" name="组合 3"/>
          <p:cNvGrpSpPr/>
          <p:nvPr/>
        </p:nvGrpSpPr>
        <p:grpSpPr>
          <a:xfrm>
            <a:off x="5284992" y="992694"/>
            <a:ext cx="2574914" cy="461665"/>
            <a:chOff x="251133" y="167422"/>
            <a:chExt cx="3959943" cy="709990"/>
          </a:xfrm>
        </p:grpSpPr>
        <p:grpSp>
          <p:nvGrpSpPr>
            <p:cNvPr id="5" name="组合 4"/>
            <p:cNvGrpSpPr/>
            <p:nvPr/>
          </p:nvGrpSpPr>
          <p:grpSpPr>
            <a:xfrm>
              <a:off x="251133" y="272306"/>
              <a:ext cx="708622" cy="593558"/>
              <a:chOff x="154881" y="272716"/>
              <a:chExt cx="708622" cy="593558"/>
            </a:xfrm>
          </p:grpSpPr>
          <p:grpSp>
            <p:nvGrpSpPr>
              <p:cNvPr id="7" name="组合 6"/>
              <p:cNvGrpSpPr/>
              <p:nvPr/>
            </p:nvGrpSpPr>
            <p:grpSpPr>
              <a:xfrm>
                <a:off x="366198" y="272716"/>
                <a:ext cx="497305" cy="497306"/>
                <a:chOff x="366198" y="272716"/>
                <a:chExt cx="497305" cy="497306"/>
              </a:xfrm>
            </p:grpSpPr>
            <p:sp>
              <p:nvSpPr>
                <p:cNvPr id="9" name="椭圆 8"/>
                <p:cNvSpPr/>
                <p:nvPr/>
              </p:nvSpPr>
              <p:spPr>
                <a:xfrm>
                  <a:off x="366198" y="272716"/>
                  <a:ext cx="497305" cy="497306"/>
                </a:xfrm>
                <a:prstGeom prst="ellipse">
                  <a:avLst/>
                </a:prstGeom>
                <a:solidFill>
                  <a:srgbClr val="953FA3">
                    <a:alpha val="53000"/>
                  </a:srgbClr>
                </a:solidFill>
                <a:ln w="12700" cap="flat" cmpd="sng" algn="ctr">
                  <a:noFill/>
                  <a:prstDash val="solid"/>
                  <a:miter lim="800000"/>
                </a:ln>
                <a:effectLst/>
              </p:spPr>
              <p:txBody>
                <a:bodyPr rtlCol="0" anchor="ctr"/>
                <a:lstStyle/>
                <a:p>
                  <a:pPr marL="0" marR="0" lvl="0" indent="0" algn="ctr" defTabSz="257810" rtl="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prstClr val="white"/>
                    </a:solidFill>
                    <a:effectLst/>
                    <a:uLnTx/>
                    <a:uFillTx/>
                    <a:latin typeface="思源宋体 CN" panose="02020400000000000000" pitchFamily="18" charset="-122"/>
                    <a:ea typeface="思源宋体 CN Heavy" panose="02020900000000000000" pitchFamily="18" charset="-122"/>
                    <a:cs typeface="+mn-cs"/>
                  </a:endParaRPr>
                </a:p>
              </p:txBody>
            </p:sp>
            <p:sp>
              <p:nvSpPr>
                <p:cNvPr id="10" name="椭圆 9"/>
                <p:cNvSpPr/>
                <p:nvPr/>
              </p:nvSpPr>
              <p:spPr>
                <a:xfrm>
                  <a:off x="437002" y="343520"/>
                  <a:ext cx="355696" cy="355698"/>
                </a:xfrm>
                <a:prstGeom prst="ellipse">
                  <a:avLst/>
                </a:prstGeom>
                <a:solidFill>
                  <a:schemeClr val="bg1"/>
                </a:solidFill>
                <a:ln w="12700" cap="flat" cmpd="sng" algn="ctr">
                  <a:noFill/>
                  <a:prstDash val="solid"/>
                  <a:miter lim="800000"/>
                </a:ln>
                <a:effectLst/>
              </p:spPr>
              <p:txBody>
                <a:bodyPr rtlCol="0" anchor="ctr"/>
                <a:lstStyle/>
                <a:p>
                  <a:pPr marL="0" marR="0" lvl="0" indent="0" algn="ctr" defTabSz="257810" rtl="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prstClr val="white"/>
                    </a:solidFill>
                    <a:effectLst/>
                    <a:uLnTx/>
                    <a:uFillTx/>
                    <a:latin typeface="思源宋体 CN" panose="02020400000000000000" pitchFamily="18" charset="-122"/>
                    <a:ea typeface="思源宋体 CN Heavy" panose="02020900000000000000" pitchFamily="18" charset="-122"/>
                    <a:cs typeface="+mn-cs"/>
                  </a:endParaRPr>
                </a:p>
              </p:txBody>
            </p:sp>
          </p:grpSp>
          <p:sp>
            <p:nvSpPr>
              <p:cNvPr id="8" name="椭圆 7"/>
              <p:cNvSpPr/>
              <p:nvPr/>
            </p:nvSpPr>
            <p:spPr>
              <a:xfrm flipH="1">
                <a:off x="154881" y="640300"/>
                <a:ext cx="225973" cy="225974"/>
              </a:xfrm>
              <a:prstGeom prst="ellipse">
                <a:avLst/>
              </a:prstGeom>
              <a:solidFill>
                <a:srgbClr val="953FA3"/>
              </a:solidFill>
              <a:ln w="12700" cap="flat" cmpd="sng" algn="ctr">
                <a:noFill/>
                <a:prstDash val="solid"/>
                <a:miter lim="800000"/>
              </a:ln>
              <a:effectLst/>
            </p:spPr>
            <p:txBody>
              <a:bodyPr rtlCol="0" anchor="ctr"/>
              <a:lstStyle/>
              <a:p>
                <a:pPr marL="0" marR="0" lvl="0" indent="0" algn="ctr" defTabSz="257810" rtl="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prstClr val="white"/>
                  </a:solidFill>
                  <a:effectLst/>
                  <a:uLnTx/>
                  <a:uFillTx/>
                  <a:latin typeface="思源宋体 CN" panose="02020400000000000000" pitchFamily="18" charset="-122"/>
                  <a:ea typeface="思源宋体 CN Heavy" panose="02020900000000000000" pitchFamily="18" charset="-122"/>
                  <a:cs typeface="+mn-cs"/>
                </a:endParaRPr>
              </a:p>
            </p:txBody>
          </p:sp>
        </p:grpSp>
        <p:sp>
          <p:nvSpPr>
            <p:cNvPr id="6" name="文本框 5"/>
            <p:cNvSpPr txBox="1"/>
            <p:nvPr/>
          </p:nvSpPr>
          <p:spPr>
            <a:xfrm>
              <a:off x="1015903" y="167422"/>
              <a:ext cx="3195173" cy="709990"/>
            </a:xfrm>
            <a:prstGeom prst="rect">
              <a:avLst/>
            </a:prstGeom>
            <a:noFill/>
          </p:spPr>
          <p:txBody>
            <a:bodyPr wrap="square" rtlCol="0">
              <a:spAutoFit/>
            </a:bodyPr>
            <a:lstStyle>
              <a:defPPr>
                <a:defRPr lang="en-US"/>
              </a:defPPr>
              <a:lvl1pPr algn="dist">
                <a:defRPr sz="4400">
                  <a:gradFill flip="none" rotWithShape="1">
                    <a:gsLst>
                      <a:gs pos="0">
                        <a:srgbClr val="F0E4B7"/>
                      </a:gs>
                      <a:gs pos="100000">
                        <a:srgbClr val="E7D48D"/>
                      </a:gs>
                    </a:gsLst>
                    <a:lin ang="5400000" scaled="1"/>
                    <a:tileRect/>
                  </a:gra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体系透视</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69303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endParaRPr lang="zh-CN" altLang="en-US" dirty="0"/>
          </a:p>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1.主动语态与被动语态的转换</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将主动语态转换为被动语态的核心是将主动句中的宾语转换成主语。下面介绍几种</a:t>
            </a:r>
            <a:br>
              <a:rPr dirty="0"/>
            </a:br>
            <a:r>
              <a:rPr lang="zh-CN" altLang="en-US" sz="2410" kern="0" dirty="0">
                <a:solidFill>
                  <a:srgbClr val="000000"/>
                </a:solidFill>
                <a:latin typeface="Times New Roman" panose="02020603050405020304" pitchFamily="65" charset="-122"/>
                <a:ea typeface="微软雅黑" panose="020B0503020204020204" pitchFamily="34" charset="-122"/>
              </a:rPr>
              <a:t>常见结构的主动语态与被动语态之间的转换。</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(1)主语+谓语+宾语</a:t>
            </a:r>
            <a:endParaRPr lang="zh-CN" altLang="en-US" dirty="0"/>
          </a:p>
          <a:p>
            <a:pPr marL="0" indent="0" eaLnBrk="0" latinLnBrk="1" hangingPunct="0">
              <a:lnSpc>
                <a:spcPct val="150000"/>
              </a:lnSpc>
              <a:spcBef>
                <a:spcPts val="145"/>
              </a:spcBef>
              <a:buNone/>
            </a:pPr>
            <a:r>
              <a:rPr lang="zh-CN" altLang="en-US" sz="12395" kern="0" spc="35304" dirty="0">
                <a:solidFill>
                  <a:srgbClr val="000000"/>
                </a:solidFill>
                <a:latin typeface="Times New Roman" panose="02020603050405020304" pitchFamily="65" charset="-122"/>
                <a:ea typeface="微软雅黑" panose="020B0503020204020204" pitchFamily="34" charset="-122"/>
              </a:rPr>
              <a:t> </a:t>
            </a:r>
            <a:endParaRPr lang="zh-CN" altLang="en-US" dirty="0"/>
          </a:p>
        </p:txBody>
      </p:sp>
      <p:pic>
        <p:nvPicPr>
          <p:cNvPr id="3" name="图片 3" descr="textimage2.jpeg"/>
          <p:cNvPicPr>
            <a:picLocks noChangeAspect="1"/>
          </p:cNvPicPr>
          <p:nvPr/>
        </p:nvPicPr>
        <p:blipFill>
          <a:blip r:embed="rId3"/>
          <a:stretch>
            <a:fillRect/>
          </a:stretch>
        </p:blipFill>
        <p:spPr>
          <a:xfrm>
            <a:off x="539750" y="3492500"/>
            <a:ext cx="4398645" cy="2448560"/>
          </a:xfrm>
          <a:prstGeom prst="rect">
            <a:avLst/>
          </a:prstGeom>
        </p:spPr>
      </p:pic>
      <p:grpSp>
        <p:nvGrpSpPr>
          <p:cNvPr id="4" name="组合 3"/>
          <p:cNvGrpSpPr/>
          <p:nvPr/>
        </p:nvGrpSpPr>
        <p:grpSpPr>
          <a:xfrm>
            <a:off x="4938529" y="507657"/>
            <a:ext cx="2574914" cy="461665"/>
            <a:chOff x="251133" y="167422"/>
            <a:chExt cx="3959943" cy="709990"/>
          </a:xfrm>
        </p:grpSpPr>
        <p:grpSp>
          <p:nvGrpSpPr>
            <p:cNvPr id="5" name="组合 4"/>
            <p:cNvGrpSpPr/>
            <p:nvPr/>
          </p:nvGrpSpPr>
          <p:grpSpPr>
            <a:xfrm>
              <a:off x="251133" y="272306"/>
              <a:ext cx="708622" cy="593558"/>
              <a:chOff x="154881" y="272716"/>
              <a:chExt cx="708622" cy="593558"/>
            </a:xfrm>
          </p:grpSpPr>
          <p:grpSp>
            <p:nvGrpSpPr>
              <p:cNvPr id="7" name="组合 6"/>
              <p:cNvGrpSpPr/>
              <p:nvPr/>
            </p:nvGrpSpPr>
            <p:grpSpPr>
              <a:xfrm>
                <a:off x="366198" y="272716"/>
                <a:ext cx="497305" cy="497306"/>
                <a:chOff x="366198" y="272716"/>
                <a:chExt cx="497305" cy="497306"/>
              </a:xfrm>
            </p:grpSpPr>
            <p:sp>
              <p:nvSpPr>
                <p:cNvPr id="9" name="椭圆 8"/>
                <p:cNvSpPr/>
                <p:nvPr/>
              </p:nvSpPr>
              <p:spPr>
                <a:xfrm>
                  <a:off x="366198" y="272716"/>
                  <a:ext cx="497305" cy="497306"/>
                </a:xfrm>
                <a:prstGeom prst="ellipse">
                  <a:avLst/>
                </a:prstGeom>
                <a:solidFill>
                  <a:srgbClr val="953FA3">
                    <a:alpha val="53000"/>
                  </a:srgbClr>
                </a:solidFill>
                <a:ln w="12700" cap="flat" cmpd="sng" algn="ctr">
                  <a:noFill/>
                  <a:prstDash val="solid"/>
                  <a:miter lim="800000"/>
                </a:ln>
                <a:effectLst/>
              </p:spPr>
              <p:txBody>
                <a:bodyPr rtlCol="0" anchor="ctr"/>
                <a:lstStyle/>
                <a:p>
                  <a:pPr marL="0" marR="0" lvl="0" indent="0" algn="ctr" defTabSz="257810" rtl="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prstClr val="white"/>
                    </a:solidFill>
                    <a:effectLst/>
                    <a:uLnTx/>
                    <a:uFillTx/>
                    <a:latin typeface="思源宋体 CN" panose="02020400000000000000" pitchFamily="18" charset="-122"/>
                    <a:ea typeface="思源宋体 CN Heavy" panose="02020900000000000000" pitchFamily="18" charset="-122"/>
                    <a:cs typeface="+mn-cs"/>
                  </a:endParaRPr>
                </a:p>
              </p:txBody>
            </p:sp>
            <p:sp>
              <p:nvSpPr>
                <p:cNvPr id="10" name="椭圆 9"/>
                <p:cNvSpPr/>
                <p:nvPr/>
              </p:nvSpPr>
              <p:spPr>
                <a:xfrm>
                  <a:off x="437002" y="343520"/>
                  <a:ext cx="355696" cy="355698"/>
                </a:xfrm>
                <a:prstGeom prst="ellipse">
                  <a:avLst/>
                </a:prstGeom>
                <a:solidFill>
                  <a:schemeClr val="bg1"/>
                </a:solidFill>
                <a:ln w="12700" cap="flat" cmpd="sng" algn="ctr">
                  <a:noFill/>
                  <a:prstDash val="solid"/>
                  <a:miter lim="800000"/>
                </a:ln>
                <a:effectLst/>
              </p:spPr>
              <p:txBody>
                <a:bodyPr rtlCol="0" anchor="ctr"/>
                <a:lstStyle/>
                <a:p>
                  <a:pPr marL="0" marR="0" lvl="0" indent="0" algn="ctr" defTabSz="257810" rtl="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prstClr val="white"/>
                    </a:solidFill>
                    <a:effectLst/>
                    <a:uLnTx/>
                    <a:uFillTx/>
                    <a:latin typeface="思源宋体 CN" panose="02020400000000000000" pitchFamily="18" charset="-122"/>
                    <a:ea typeface="思源宋体 CN Heavy" panose="02020900000000000000" pitchFamily="18" charset="-122"/>
                    <a:cs typeface="+mn-cs"/>
                  </a:endParaRPr>
                </a:p>
              </p:txBody>
            </p:sp>
          </p:grpSp>
          <p:sp>
            <p:nvSpPr>
              <p:cNvPr id="8" name="椭圆 7"/>
              <p:cNvSpPr/>
              <p:nvPr/>
            </p:nvSpPr>
            <p:spPr>
              <a:xfrm flipH="1">
                <a:off x="154881" y="640300"/>
                <a:ext cx="225973" cy="225974"/>
              </a:xfrm>
              <a:prstGeom prst="ellipse">
                <a:avLst/>
              </a:prstGeom>
              <a:solidFill>
                <a:srgbClr val="953FA3"/>
              </a:solidFill>
              <a:ln w="12700" cap="flat" cmpd="sng" algn="ctr">
                <a:noFill/>
                <a:prstDash val="solid"/>
                <a:miter lim="800000"/>
              </a:ln>
              <a:effectLst/>
            </p:spPr>
            <p:txBody>
              <a:bodyPr rtlCol="0" anchor="ctr"/>
              <a:lstStyle/>
              <a:p>
                <a:pPr marL="0" marR="0" lvl="0" indent="0" algn="ctr" defTabSz="257810" rtl="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prstClr val="white"/>
                  </a:solidFill>
                  <a:effectLst/>
                  <a:uLnTx/>
                  <a:uFillTx/>
                  <a:latin typeface="思源宋体 CN" panose="02020400000000000000" pitchFamily="18" charset="-122"/>
                  <a:ea typeface="思源宋体 CN Heavy" panose="02020900000000000000" pitchFamily="18" charset="-122"/>
                  <a:cs typeface="+mn-cs"/>
                </a:endParaRPr>
              </a:p>
            </p:txBody>
          </p:sp>
        </p:grpSp>
        <p:sp>
          <p:nvSpPr>
            <p:cNvPr id="6" name="文本框 5"/>
            <p:cNvSpPr txBox="1"/>
            <p:nvPr/>
          </p:nvSpPr>
          <p:spPr>
            <a:xfrm>
              <a:off x="1015903" y="167422"/>
              <a:ext cx="3195173" cy="709990"/>
            </a:xfrm>
            <a:prstGeom prst="rect">
              <a:avLst/>
            </a:prstGeom>
            <a:noFill/>
          </p:spPr>
          <p:txBody>
            <a:bodyPr wrap="square" rtlCol="0">
              <a:spAutoFit/>
            </a:bodyPr>
            <a:lstStyle>
              <a:defPPr>
                <a:defRPr lang="en-US"/>
              </a:defPPr>
              <a:lvl1pPr algn="dist">
                <a:defRPr sz="4400">
                  <a:gradFill flip="none" rotWithShape="1">
                    <a:gsLst>
                      <a:gs pos="0">
                        <a:srgbClr val="F0E4B7"/>
                      </a:gs>
                      <a:gs pos="100000">
                        <a:srgbClr val="E7D48D"/>
                      </a:gs>
                    </a:gsLst>
                    <a:lin ang="5400000" scaled="1"/>
                    <a:tileRect/>
                  </a:gra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重难透析</a:t>
              </a:r>
            </a:p>
          </p:txBody>
        </p:sp>
      </p:grpSp>
      <p:pic>
        <p:nvPicPr>
          <p:cNvPr id="11" name="图片 3" descr="textimage3.jpeg"/>
          <p:cNvPicPr>
            <a:picLocks noChangeAspect="1"/>
          </p:cNvPicPr>
          <p:nvPr/>
        </p:nvPicPr>
        <p:blipFill>
          <a:blip r:embed="rId4"/>
          <a:stretch>
            <a:fillRect/>
          </a:stretch>
        </p:blipFill>
        <p:spPr>
          <a:xfrm>
            <a:off x="5435600" y="3636010"/>
            <a:ext cx="5939155" cy="235267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55015" y="755650"/>
            <a:ext cx="9812020" cy="1130300"/>
          </a:xfrm>
          <a:prstGeom prst="rect">
            <a:avLst/>
          </a:prstGeom>
          <a:noFill/>
        </p:spPr>
        <p:txBody>
          <a:bodyPr wrap="square" lIns="0" tIns="0" rIns="0" bIns="0" rtlCol="0">
            <a:spAutoFit/>
          </a:bodyPr>
          <a:lstStyle/>
          <a:p>
            <a:pPr marL="0" indent="0" eaLnBrk="0" latinLnBrk="1" hangingPunct="0">
              <a:lnSpc>
                <a:spcPct val="150000"/>
              </a:lnSpc>
              <a:spcBef>
                <a:spcPts val="3700"/>
              </a:spcBef>
              <a:buNone/>
            </a:pPr>
            <a:r>
              <a:rPr lang="zh-CN" altLang="en-US" sz="2410" kern="0" dirty="0">
                <a:solidFill>
                  <a:srgbClr val="000000"/>
                </a:solidFill>
                <a:latin typeface="Times New Roman" panose="02020603050405020304" pitchFamily="65" charset="-122"/>
                <a:ea typeface="微软雅黑" panose="020B0503020204020204" pitchFamily="34" charset="-122"/>
              </a:rPr>
              <a:t>(2)主语+谓语+间接宾语+直接宾语</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①将间接宾语变为被动句的主语时,保留直接宾语。</a:t>
            </a:r>
            <a:endParaRPr lang="zh-CN" altLang="en-US" dirty="0"/>
          </a:p>
        </p:txBody>
      </p:sp>
      <p:pic>
        <p:nvPicPr>
          <p:cNvPr id="4" name="图片 3" descr="textimage4.jpeg"/>
          <p:cNvPicPr>
            <a:picLocks noChangeAspect="1"/>
          </p:cNvPicPr>
          <p:nvPr/>
        </p:nvPicPr>
        <p:blipFill>
          <a:blip r:embed="rId3"/>
          <a:stretch>
            <a:fillRect/>
          </a:stretch>
        </p:blipFill>
        <p:spPr>
          <a:xfrm>
            <a:off x="899160" y="2195830"/>
            <a:ext cx="6532245" cy="257556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252"/>
          </a:xfrm>
          <a:prstGeom prst="rect">
            <a:avLst/>
          </a:prstGeom>
          <a:noFill/>
        </p:spPr>
        <p:txBody>
          <a:bodyPr wrap="square" lIns="0" tIns="0" rIns="0" bIns="0" rtlCol="0">
            <a:spAutoFit/>
          </a:bodyPr>
          <a:lstStyle/>
          <a:p>
            <a:pPr marL="0" indent="0" eaLnBrk="0" latinLnBrk="1" hangingPunct="0">
              <a:lnSpc>
                <a:spcPct val="150000"/>
              </a:lnSpc>
              <a:spcBef>
                <a:spcPts val="3700"/>
              </a:spcBef>
              <a:buNone/>
            </a:pPr>
            <a:r>
              <a:rPr lang="zh-CN" altLang="en-US" sz="2410" kern="0" dirty="0">
                <a:solidFill>
                  <a:srgbClr val="000000"/>
                </a:solidFill>
                <a:latin typeface="Times New Roman" panose="02020603050405020304" pitchFamily="65" charset="-122"/>
                <a:ea typeface="微软雅黑" panose="020B0503020204020204" pitchFamily="34" charset="-122"/>
              </a:rPr>
              <a:t>②将直接宾语变为被动句的主语时,间接宾语的前面要加上介词to或for。</a:t>
            </a:r>
            <a:endParaRPr lang="zh-CN" altLang="en-US" dirty="0"/>
          </a:p>
        </p:txBody>
      </p:sp>
      <p:pic>
        <p:nvPicPr>
          <p:cNvPr id="4" name="图片 3" descr="textimage5.jpeg"/>
          <p:cNvPicPr>
            <a:picLocks noChangeAspect="1"/>
          </p:cNvPicPr>
          <p:nvPr/>
        </p:nvPicPr>
        <p:blipFill>
          <a:blip r:embed="rId3"/>
          <a:stretch>
            <a:fillRect/>
          </a:stretch>
        </p:blipFill>
        <p:spPr>
          <a:xfrm>
            <a:off x="1232535" y="1675130"/>
            <a:ext cx="7617460" cy="3419475"/>
          </a:xfrm>
          <a:prstGeom prst="rect">
            <a:avLst/>
          </a:prstGeom>
        </p:spPr>
      </p:pic>
      <p:sp>
        <p:nvSpPr>
          <p:cNvPr id="5" name="TextBox 2"/>
          <p:cNvSpPr txBox="1"/>
          <p:nvPr/>
        </p:nvSpPr>
        <p:spPr>
          <a:xfrm>
            <a:off x="611510" y="5364675"/>
            <a:ext cx="11831400" cy="11303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注意</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并非所有双宾语结构都能变成两种形式的被动句。当直接宾语是从句时,</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就不能变为被动句的主语。</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39949"/>
            <a:ext cx="11831400" cy="168116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(3)主语+谓语+宾语+宾语补足语</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　　用于这种结构的常考动词包括know、suppose、expect等。 将宾语变为被动句的</a:t>
            </a:r>
            <a:br>
              <a:rPr dirty="0"/>
            </a:br>
            <a:r>
              <a:rPr lang="zh-CN" altLang="en-US" sz="2410" kern="0" dirty="0">
                <a:solidFill>
                  <a:srgbClr val="000000"/>
                </a:solidFill>
                <a:latin typeface="Times New Roman" panose="02020603050405020304" pitchFamily="65" charset="-122"/>
                <a:ea typeface="微软雅黑" panose="020B0503020204020204" pitchFamily="34" charset="-122"/>
              </a:rPr>
              <a:t>主语时,宾语补足语变为主语补足语。</a:t>
            </a:r>
            <a:endParaRPr lang="zh-CN" altLang="en-US" dirty="0"/>
          </a:p>
        </p:txBody>
      </p:sp>
      <p:pic>
        <p:nvPicPr>
          <p:cNvPr id="3" name="图片 3" descr="textimage6.jpeg"/>
          <p:cNvPicPr>
            <a:picLocks noChangeAspect="1"/>
          </p:cNvPicPr>
          <p:nvPr/>
        </p:nvPicPr>
        <p:blipFill>
          <a:blip r:embed="rId3"/>
          <a:stretch>
            <a:fillRect/>
          </a:stretch>
        </p:blipFill>
        <p:spPr>
          <a:xfrm>
            <a:off x="1470660" y="2533015"/>
            <a:ext cx="7708900" cy="227012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7995" y="755650"/>
            <a:ext cx="11290300" cy="4577080"/>
          </a:xfrm>
          <a:prstGeom prst="rect">
            <a:avLst/>
          </a:prstGeom>
          <a:noFill/>
        </p:spPr>
        <p:txBody>
          <a:bodyPr wrap="square" lIns="0" tIns="0" rIns="0" bIns="0" rtlCol="0">
            <a:spAutoFit/>
          </a:bodyPr>
          <a:lstStyle/>
          <a:p>
            <a:pPr eaLnBrk="0" latinLnBrk="1" hangingPunct="0">
              <a:lnSpc>
                <a:spcPct val="150000"/>
              </a:lnSpc>
              <a:spcBef>
                <a:spcPts val="2750"/>
              </a:spcBef>
            </a:pPr>
            <a:r>
              <a:rPr lang="en-US" altLang="zh-CN" sz="2410" b="1" kern="0" dirty="0">
                <a:solidFill>
                  <a:srgbClr val="953FA3"/>
                </a:solidFill>
                <a:latin typeface="Times New Roman" panose="02020603050405020304" pitchFamily="65" charset="-122"/>
                <a:ea typeface="微软雅黑" panose="020B0503020204020204" pitchFamily="34" charset="-122"/>
              </a:rPr>
              <a:t>2.</a:t>
            </a:r>
            <a:r>
              <a:rPr lang="zh-CN" altLang="en-US" sz="2410" b="1" kern="0" dirty="0">
                <a:solidFill>
                  <a:srgbClr val="953FA3"/>
                </a:solidFill>
                <a:latin typeface="Times New Roman" panose="02020603050405020304" pitchFamily="65" charset="-122"/>
                <a:ea typeface="微软雅黑" panose="020B0503020204020204" pitchFamily="34" charset="-122"/>
              </a:rPr>
              <a:t>主动形式表被动意义</a:t>
            </a:r>
            <a:endParaRPr lang="zh-CN" altLang="en-US" sz="2800" b="1" dirty="0"/>
          </a:p>
          <a:p>
            <a:pPr eaLnBrk="0" latinLnBrk="1" hangingPunct="0">
              <a:lnSpc>
                <a:spcPct val="150000"/>
              </a:lnSpc>
              <a:spcBef>
                <a:spcPts val="145"/>
              </a:spcBef>
            </a:pPr>
            <a:r>
              <a:rPr lang="en-US" altLang="zh-CN" sz="2410" kern="0" dirty="0">
                <a:solidFill>
                  <a:srgbClr val="000000"/>
                </a:solidFill>
                <a:latin typeface="Times New Roman" panose="02020603050405020304" pitchFamily="65" charset="-122"/>
                <a:ea typeface="微软雅黑" panose="020B0503020204020204" pitchFamily="34" charset="-122"/>
              </a:rPr>
              <a:t>(1)</a:t>
            </a:r>
            <a:r>
              <a:rPr lang="zh-CN" altLang="en-US" sz="2410" kern="0" dirty="0">
                <a:solidFill>
                  <a:srgbClr val="000000"/>
                </a:solidFill>
                <a:latin typeface="Times New Roman" panose="02020603050405020304" pitchFamily="65" charset="-122"/>
                <a:ea typeface="微软雅黑" panose="020B0503020204020204" pitchFamily="34" charset="-122"/>
              </a:rPr>
              <a:t>系动词后加形容词作表语时</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如</a:t>
            </a:r>
            <a:r>
              <a:rPr lang="en-US" altLang="zh-CN" sz="2410" kern="0" dirty="0">
                <a:solidFill>
                  <a:srgbClr val="000000"/>
                </a:solidFill>
                <a:latin typeface="Times New Roman" panose="02020603050405020304" pitchFamily="65" charset="-122"/>
                <a:ea typeface="微软雅黑" panose="020B0503020204020204" pitchFamily="34" charset="-122"/>
              </a:rPr>
              <a:t>sound</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en-US" altLang="zh-CN" sz="2410" kern="0" dirty="0">
                <a:solidFill>
                  <a:srgbClr val="000000"/>
                </a:solidFill>
                <a:latin typeface="Times New Roman" panose="02020603050405020304" pitchFamily="65" charset="-122"/>
                <a:ea typeface="微软雅黑" panose="020B0503020204020204" pitchFamily="34" charset="-122"/>
              </a:rPr>
              <a:t>taste</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en-US" altLang="zh-CN" sz="2410" kern="0" dirty="0">
                <a:solidFill>
                  <a:srgbClr val="000000"/>
                </a:solidFill>
                <a:latin typeface="Times New Roman" panose="02020603050405020304" pitchFamily="65" charset="-122"/>
                <a:ea typeface="微软雅黑" panose="020B0503020204020204" pitchFamily="34" charset="-122"/>
              </a:rPr>
              <a:t>look</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en-US" altLang="zh-CN" sz="2410" kern="0" dirty="0">
                <a:solidFill>
                  <a:srgbClr val="000000"/>
                </a:solidFill>
                <a:latin typeface="Times New Roman" panose="02020603050405020304" pitchFamily="65" charset="-122"/>
                <a:ea typeface="微软雅黑" panose="020B0503020204020204" pitchFamily="34" charset="-122"/>
              </a:rPr>
              <a:t>smell</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en-US" altLang="zh-CN" sz="2410" kern="0" dirty="0">
                <a:solidFill>
                  <a:srgbClr val="000000"/>
                </a:solidFill>
                <a:latin typeface="Times New Roman" panose="02020603050405020304" pitchFamily="65" charset="-122"/>
                <a:ea typeface="微软雅黑" panose="020B0503020204020204" pitchFamily="34" charset="-122"/>
              </a:rPr>
              <a:t>feel</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en-US" altLang="zh-CN" sz="2410" kern="0" dirty="0">
                <a:solidFill>
                  <a:srgbClr val="000000"/>
                </a:solidFill>
                <a:latin typeface="Times New Roman" panose="02020603050405020304" pitchFamily="65" charset="-122"/>
                <a:ea typeface="微软雅黑" panose="020B0503020204020204" pitchFamily="34" charset="-122"/>
              </a:rPr>
              <a:t>appear</a:t>
            </a:r>
            <a:r>
              <a:rPr lang="zh-CN" altLang="en-US" sz="2410" kern="0" dirty="0">
                <a:solidFill>
                  <a:srgbClr val="000000"/>
                </a:solidFill>
                <a:latin typeface="Times New Roman" panose="02020603050405020304" pitchFamily="65" charset="-122"/>
                <a:ea typeface="微软雅黑" panose="020B0503020204020204" pitchFamily="34" charset="-122"/>
              </a:rPr>
              <a:t>、</a:t>
            </a:r>
          </a:p>
          <a:p>
            <a:pPr eaLnBrk="0" latinLnBrk="1" hangingPunct="0">
              <a:lnSpc>
                <a:spcPct val="150000"/>
              </a:lnSpc>
              <a:spcBef>
                <a:spcPts val="145"/>
              </a:spcBef>
            </a:pPr>
            <a:r>
              <a:rPr lang="en-US" altLang="zh-CN" sz="2410" kern="0" dirty="0">
                <a:solidFill>
                  <a:srgbClr val="000000"/>
                </a:solidFill>
                <a:latin typeface="Times New Roman" panose="02020603050405020304" pitchFamily="65" charset="-122"/>
                <a:ea typeface="微软雅黑" panose="020B0503020204020204" pitchFamily="34" charset="-122"/>
              </a:rPr>
              <a:t>prove</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en-US" altLang="zh-CN" sz="2410" kern="0" dirty="0">
                <a:solidFill>
                  <a:srgbClr val="000000"/>
                </a:solidFill>
                <a:latin typeface="Times New Roman" panose="02020603050405020304" pitchFamily="65" charset="-122"/>
                <a:ea typeface="微软雅黑" panose="020B0503020204020204" pitchFamily="34" charset="-122"/>
              </a:rPr>
              <a:t>seem</a:t>
            </a:r>
            <a:r>
              <a:rPr lang="zh-CN" altLang="en-US" sz="2410" kern="0" dirty="0">
                <a:solidFill>
                  <a:srgbClr val="000000"/>
                </a:solidFill>
                <a:latin typeface="Times New Roman" panose="02020603050405020304" pitchFamily="65" charset="-122"/>
                <a:ea typeface="微软雅黑" panose="020B0503020204020204" pitchFamily="34" charset="-122"/>
              </a:rPr>
              <a:t>等</a:t>
            </a:r>
          </a:p>
          <a:p>
            <a:pPr eaLnBrk="0" latinLnBrk="1" hangingPunct="0">
              <a:lnSpc>
                <a:spcPct val="150000"/>
              </a:lnSpc>
              <a:spcBef>
                <a:spcPts val="145"/>
              </a:spcBef>
            </a:pPr>
            <a:r>
              <a:rPr lang="en-US" altLang="zh-CN" sz="2410" kern="0" dirty="0">
                <a:solidFill>
                  <a:srgbClr val="000000"/>
                </a:solidFill>
                <a:latin typeface="Times New Roman" panose="02020603050405020304" pitchFamily="65" charset="-122"/>
                <a:ea typeface="微软雅黑" panose="020B0503020204020204" pitchFamily="34" charset="-122"/>
              </a:rPr>
              <a:t>The steel feels cold. </a:t>
            </a:r>
            <a:r>
              <a:rPr lang="zh-CN" altLang="en-US" sz="2410" kern="0" dirty="0">
                <a:solidFill>
                  <a:srgbClr val="000000"/>
                </a:solidFill>
                <a:latin typeface="Times New Roman" panose="02020603050405020304" pitchFamily="65" charset="-122"/>
                <a:ea typeface="微软雅黑" panose="020B0503020204020204" pitchFamily="34" charset="-122"/>
              </a:rPr>
              <a:t>钢摸起来是凉的。 </a:t>
            </a:r>
          </a:p>
          <a:p>
            <a:pPr eaLnBrk="0" latinLnBrk="1" hangingPunct="0">
              <a:lnSpc>
                <a:spcPct val="150000"/>
              </a:lnSpc>
              <a:spcBef>
                <a:spcPts val="145"/>
              </a:spcBef>
            </a:pPr>
            <a:r>
              <a:rPr lang="en-US" altLang="zh-CN" sz="2410" kern="0" dirty="0">
                <a:solidFill>
                  <a:srgbClr val="000000"/>
                </a:solidFill>
                <a:latin typeface="Times New Roman" panose="02020603050405020304" pitchFamily="65" charset="-122"/>
                <a:ea typeface="微软雅黑" panose="020B0503020204020204" pitchFamily="34" charset="-122"/>
              </a:rPr>
              <a:t>(2)</a:t>
            </a:r>
            <a:r>
              <a:rPr lang="zh-CN" altLang="en-US" sz="2410" kern="0" dirty="0">
                <a:solidFill>
                  <a:srgbClr val="000000"/>
                </a:solidFill>
                <a:latin typeface="Times New Roman" panose="02020603050405020304" pitchFamily="65" charset="-122"/>
                <a:ea typeface="微软雅黑" panose="020B0503020204020204" pitchFamily="34" charset="-122"/>
              </a:rPr>
              <a:t>某些表示主语自身特质、质地的不及物动词</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如</a:t>
            </a:r>
            <a:r>
              <a:rPr lang="en-US" altLang="zh-CN" sz="2410" kern="0" dirty="0">
                <a:solidFill>
                  <a:srgbClr val="000000"/>
                </a:solidFill>
                <a:latin typeface="Times New Roman" panose="02020603050405020304" pitchFamily="65" charset="-122"/>
                <a:ea typeface="微软雅黑" panose="020B0503020204020204" pitchFamily="34" charset="-122"/>
              </a:rPr>
              <a:t>open</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en-US" altLang="zh-CN" sz="2410" kern="0" dirty="0">
                <a:solidFill>
                  <a:srgbClr val="000000"/>
                </a:solidFill>
                <a:latin typeface="Times New Roman" panose="02020603050405020304" pitchFamily="65" charset="-122"/>
                <a:ea typeface="微软雅黑" panose="020B0503020204020204" pitchFamily="34" charset="-122"/>
              </a:rPr>
              <a:t>close</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en-US" altLang="zh-CN" sz="2410" kern="0" dirty="0">
                <a:solidFill>
                  <a:srgbClr val="000000"/>
                </a:solidFill>
                <a:latin typeface="Times New Roman" panose="02020603050405020304" pitchFamily="65" charset="-122"/>
                <a:ea typeface="微软雅黑" panose="020B0503020204020204" pitchFamily="34" charset="-122"/>
              </a:rPr>
              <a:t>shut</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en-US" altLang="zh-CN" sz="2410" kern="0" dirty="0">
                <a:solidFill>
                  <a:srgbClr val="000000"/>
                </a:solidFill>
                <a:latin typeface="Times New Roman" panose="02020603050405020304" pitchFamily="65" charset="-122"/>
                <a:ea typeface="微软雅黑" panose="020B0503020204020204" pitchFamily="34" charset="-122"/>
              </a:rPr>
              <a:t>write</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en-US" altLang="zh-CN" sz="2410" kern="0" dirty="0">
                <a:solidFill>
                  <a:srgbClr val="000000"/>
                </a:solidFill>
                <a:latin typeface="Times New Roman" panose="02020603050405020304" pitchFamily="65" charset="-122"/>
                <a:ea typeface="微软雅黑" panose="020B0503020204020204" pitchFamily="34" charset="-122"/>
              </a:rPr>
              <a:t>dry</a:t>
            </a:r>
            <a:r>
              <a:rPr lang="zh-CN" altLang="en-US" sz="2410" kern="0" dirty="0">
                <a:solidFill>
                  <a:srgbClr val="000000"/>
                </a:solidFill>
                <a:latin typeface="Times New Roman" panose="02020603050405020304" pitchFamily="65" charset="-122"/>
                <a:ea typeface="微软雅黑" panose="020B0503020204020204" pitchFamily="34" charset="-122"/>
              </a:rPr>
              <a:t>、</a:t>
            </a:r>
            <a:endParaRPr lang="en-US" altLang="zh-CN" sz="2410" kern="0" dirty="0">
              <a:solidFill>
                <a:srgbClr val="000000"/>
              </a:solidFill>
              <a:latin typeface="Times New Roman" panose="02020603050405020304" pitchFamily="65"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wash、sell、keep、cut、cook等</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This coat dries easily.</a:t>
            </a:r>
            <a:r>
              <a:rPr lang="en-US" altLang="zh-CN" sz="2410" kern="0" dirty="0">
                <a:solidFill>
                  <a:srgbClr val="000000"/>
                </a:solidFill>
                <a:latin typeface="Times New Roman" panose="02020603050405020304" pitchFamily="65"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微软雅黑" panose="020B0503020204020204" pitchFamily="34" charset="-122"/>
              </a:rPr>
              <a:t>这件外套很容易干。</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Meat does not </a:t>
            </a:r>
            <a:r>
              <a:rPr lang="zh-CN" altLang="en-US" sz="2410" u="sng" kern="0" dirty="0">
                <a:solidFill>
                  <a:srgbClr val="000000"/>
                </a:solidFill>
                <a:latin typeface="Times New Roman" panose="02020603050405020304" pitchFamily="65" charset="-122"/>
                <a:ea typeface="微软雅黑" panose="020B0503020204020204" pitchFamily="34" charset="-122"/>
              </a:rPr>
              <a:t>keep</a:t>
            </a:r>
            <a:r>
              <a:rPr lang="zh-CN" altLang="en-US" sz="2410" kern="0" dirty="0">
                <a:solidFill>
                  <a:srgbClr val="000000"/>
                </a:solidFill>
                <a:latin typeface="Times New Roman" panose="02020603050405020304" pitchFamily="65" charset="-122"/>
                <a:ea typeface="微软雅黑" panose="020B0503020204020204" pitchFamily="34" charset="-122"/>
              </a:rPr>
              <a:t> in hot weather.</a:t>
            </a:r>
            <a:r>
              <a:rPr lang="en-US" altLang="zh-CN" sz="2410" kern="0" dirty="0">
                <a:solidFill>
                  <a:srgbClr val="000000"/>
                </a:solidFill>
                <a:latin typeface="Times New Roman" panose="02020603050405020304" pitchFamily="65"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微软雅黑" panose="020B0503020204020204" pitchFamily="34" charset="-122"/>
              </a:rPr>
              <a:t>热天气里肉不易存放。</a:t>
            </a:r>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362430"/>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kern="0" dirty="0">
                <a:solidFill>
                  <a:srgbClr val="000000"/>
                </a:solidFill>
                <a:latin typeface="Times New Roman" panose="02020603050405020304" pitchFamily="65" charset="-122"/>
                <a:ea typeface="微软雅黑" panose="020B0503020204020204" pitchFamily="34" charset="-122"/>
              </a:rPr>
              <a:t>(3)</a:t>
            </a:r>
            <a:r>
              <a:rPr lang="zh-CN" altLang="en-US" sz="2410" kern="0" dirty="0">
                <a:solidFill>
                  <a:srgbClr val="000000"/>
                </a:solidFill>
                <a:latin typeface="Times New Roman" panose="02020603050405020304" pitchFamily="65" charset="-122"/>
                <a:ea typeface="微软雅黑" panose="020B0503020204020204" pitchFamily="34" charset="-122"/>
              </a:rPr>
              <a:t>动词</a:t>
            </a:r>
            <a:r>
              <a:rPr lang="en-US" altLang="zh-CN" sz="2410" kern="0" dirty="0">
                <a:solidFill>
                  <a:srgbClr val="000000"/>
                </a:solidFill>
                <a:latin typeface="Times New Roman" panose="02020603050405020304" pitchFamily="65" charset="-122"/>
                <a:ea typeface="微软雅黑" panose="020B0503020204020204" pitchFamily="34" charset="-122"/>
              </a:rPr>
              <a:t>deserve</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en-US" altLang="zh-CN" sz="2410" kern="0" dirty="0">
                <a:solidFill>
                  <a:srgbClr val="000000"/>
                </a:solidFill>
                <a:latin typeface="Times New Roman" panose="02020603050405020304" pitchFamily="65" charset="-122"/>
                <a:ea typeface="微软雅黑" panose="020B0503020204020204" pitchFamily="34" charset="-122"/>
              </a:rPr>
              <a:t>need</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en-US" altLang="zh-CN" sz="2410" kern="0" dirty="0">
                <a:solidFill>
                  <a:srgbClr val="000000"/>
                </a:solidFill>
                <a:latin typeface="Times New Roman" panose="02020603050405020304" pitchFamily="65" charset="-122"/>
                <a:ea typeface="微软雅黑" panose="020B0503020204020204" pitchFamily="34" charset="-122"/>
              </a:rPr>
              <a:t>require</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en-US" altLang="zh-CN" sz="2410" kern="0" dirty="0">
                <a:solidFill>
                  <a:srgbClr val="000000"/>
                </a:solidFill>
                <a:latin typeface="Times New Roman" panose="02020603050405020304" pitchFamily="65" charset="-122"/>
                <a:ea typeface="微软雅黑" panose="020B0503020204020204" pitchFamily="34" charset="-122"/>
              </a:rPr>
              <a:t>want</a:t>
            </a:r>
            <a:r>
              <a:rPr lang="zh-CN" altLang="en-US" sz="2410" kern="0" dirty="0">
                <a:solidFill>
                  <a:srgbClr val="000000"/>
                </a:solidFill>
                <a:latin typeface="Times New Roman" panose="02020603050405020304" pitchFamily="65" charset="-122"/>
                <a:ea typeface="微软雅黑" panose="020B0503020204020204" pitchFamily="34" charset="-122"/>
              </a:rPr>
              <a:t>等后面可以用动名词的主动形式表示被动意义</a:t>
            </a:r>
            <a:r>
              <a:rPr lang="en-US" altLang="zh-CN" sz="2410" kern="0" dirty="0">
                <a:solidFill>
                  <a:srgbClr val="000000"/>
                </a:solidFill>
                <a:latin typeface="Times New Roman" panose="02020603050405020304" pitchFamily="65" charset="-122"/>
                <a:ea typeface="微软雅黑" panose="020B0503020204020204" pitchFamily="34" charset="-122"/>
              </a:rPr>
              <a:t>,</a:t>
            </a:r>
            <a:br>
              <a:rPr lang="zh-CN" altLang="en-US" sz="2800" dirty="0"/>
            </a:br>
            <a:r>
              <a:rPr lang="zh-CN" altLang="en-US" sz="2410" kern="0" dirty="0">
                <a:solidFill>
                  <a:srgbClr val="000000"/>
                </a:solidFill>
                <a:latin typeface="Times New Roman" panose="02020603050405020304" pitchFamily="65" charset="-122"/>
                <a:ea typeface="微软雅黑" panose="020B0503020204020204" pitchFamily="34" charset="-122"/>
              </a:rPr>
              <a:t>此时动名词的主动形式可与不定式的被动形式互换</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即</a:t>
            </a:r>
            <a:endParaRPr lang="zh-CN" altLang="en-US" sz="2800" dirty="0"/>
          </a:p>
          <a:p>
            <a:pPr eaLnBrk="0" latinLnBrk="1" hangingPunct="0">
              <a:lnSpc>
                <a:spcPct val="150000"/>
              </a:lnSpc>
              <a:spcBef>
                <a:spcPts val="145"/>
              </a:spcBef>
            </a:pPr>
            <a:r>
              <a:rPr lang="en-US" altLang="zh-CN" sz="2410" kern="0" dirty="0">
                <a:solidFill>
                  <a:srgbClr val="000000"/>
                </a:solidFill>
                <a:latin typeface="Times New Roman" panose="02020603050405020304" pitchFamily="65" charset="-122"/>
                <a:ea typeface="微软雅黑" panose="020B0503020204020204" pitchFamily="34" charset="-122"/>
              </a:rPr>
              <a:t>want/need/require/deserve+</a:t>
            </a:r>
            <a:r>
              <a:rPr lang="en-US" altLang="zh-CN" sz="3515" kern="0" spc="7136" dirty="0">
                <a:solidFill>
                  <a:srgbClr val="000000"/>
                </a:solidFill>
                <a:latin typeface="Times New Roman" panose="02020603050405020304" pitchFamily="65" charset="-122"/>
                <a:ea typeface="微软雅黑" panose="020B0503020204020204" pitchFamily="34" charset="-122"/>
              </a:rPr>
              <a:t> </a:t>
            </a:r>
            <a:endParaRPr lang="en-US" altLang="zh-CN" sz="2800" dirty="0"/>
          </a:p>
          <a:p>
            <a:pPr eaLnBrk="0" latinLnBrk="1" hangingPunct="0">
              <a:lnSpc>
                <a:spcPct val="150000"/>
              </a:lnSpc>
              <a:spcBef>
                <a:spcPts val="210"/>
              </a:spcBef>
            </a:pPr>
            <a:r>
              <a:rPr lang="en-US" altLang="zh-CN" sz="2410" kern="0" dirty="0">
                <a:solidFill>
                  <a:srgbClr val="000000"/>
                </a:solidFill>
                <a:latin typeface="Times New Roman" panose="02020603050405020304" pitchFamily="65" charset="-122"/>
                <a:ea typeface="微软雅黑" panose="020B0503020204020204" pitchFamily="34" charset="-122"/>
              </a:rPr>
              <a:t>The lecture hall </a:t>
            </a:r>
            <a:r>
              <a:rPr lang="en-US" altLang="zh-CN" sz="2410" u="sng" kern="0" dirty="0">
                <a:solidFill>
                  <a:srgbClr val="000000"/>
                </a:solidFill>
                <a:latin typeface="Times New Roman" panose="02020603050405020304" pitchFamily="65" charset="-122"/>
                <a:ea typeface="微软雅黑" panose="020B0503020204020204" pitchFamily="34" charset="-122"/>
              </a:rPr>
              <a:t>requires cleaning</a:t>
            </a:r>
            <a:r>
              <a:rPr lang="en-US" altLang="zh-CN" sz="2410" kern="0" dirty="0">
                <a:solidFill>
                  <a:srgbClr val="000000"/>
                </a:solidFill>
                <a:latin typeface="Times New Roman" panose="02020603050405020304" pitchFamily="65" charset="-122"/>
                <a:ea typeface="微软雅黑" panose="020B0503020204020204" pitchFamily="34" charset="-122"/>
              </a:rPr>
              <a:t>, in order to maintain a safe and healthy environment for </a:t>
            </a:r>
            <a:endParaRPr lang="en-US" altLang="zh-CN" sz="2800" dirty="0"/>
          </a:p>
          <a:p>
            <a:pPr marL="0" indent="0" eaLnBrk="0" latinLnBrk="1" hangingPunct="0">
              <a:lnSpc>
                <a:spcPct val="150000"/>
              </a:lnSpc>
              <a:spcBef>
                <a:spcPts val="210"/>
              </a:spcBef>
              <a:buNone/>
            </a:pPr>
            <a:r>
              <a:rPr lang="zh-CN" altLang="en-US" sz="2410" kern="0" dirty="0">
                <a:solidFill>
                  <a:srgbClr val="000000"/>
                </a:solidFill>
                <a:latin typeface="Times New Roman" panose="02020603050405020304" pitchFamily="65" charset="-122"/>
                <a:ea typeface="微软雅黑" panose="020B0503020204020204" pitchFamily="34" charset="-122"/>
              </a:rPr>
              <a:t>students.=The lecture hall </a:t>
            </a:r>
            <a:r>
              <a:rPr lang="zh-CN" altLang="en-US" sz="2410" u="sng" kern="0" dirty="0">
                <a:solidFill>
                  <a:srgbClr val="000000"/>
                </a:solidFill>
                <a:latin typeface="Times New Roman" panose="02020603050405020304" pitchFamily="65" charset="-122"/>
                <a:ea typeface="微软雅黑" panose="020B0503020204020204" pitchFamily="34" charset="-122"/>
              </a:rPr>
              <a:t>requires to be cleaned</a:t>
            </a:r>
            <a:r>
              <a:rPr lang="zh-CN" altLang="en-US" sz="2410" kern="0" dirty="0">
                <a:solidFill>
                  <a:srgbClr val="000000"/>
                </a:solidFill>
                <a:latin typeface="Times New Roman" panose="02020603050405020304" pitchFamily="65" charset="-122"/>
                <a:ea typeface="微软雅黑" panose="020B0503020204020204" pitchFamily="34" charset="-122"/>
              </a:rPr>
              <a:t>, in order to maintain a safe and healthy </a:t>
            </a:r>
            <a:br>
              <a:rPr dirty="0"/>
            </a:br>
            <a:r>
              <a:rPr lang="zh-CN" altLang="en-US" sz="2410" kern="0" dirty="0">
                <a:solidFill>
                  <a:srgbClr val="000000"/>
                </a:solidFill>
                <a:latin typeface="Times New Roman" panose="02020603050405020304" pitchFamily="65" charset="-122"/>
                <a:ea typeface="微软雅黑" panose="020B0503020204020204" pitchFamily="34" charset="-122"/>
              </a:rPr>
              <a:t>environment for students. 为了给学生一个安全健康的环境,报告厅需要打扫。</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(4)形容词worth后面可以用动名词的主动形式表示被动意义</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The fantastic film is definitely </a:t>
            </a:r>
            <a:r>
              <a:rPr lang="zh-CN" altLang="en-US" sz="2410" u="sng" kern="0" dirty="0">
                <a:solidFill>
                  <a:srgbClr val="000000"/>
                </a:solidFill>
                <a:latin typeface="Times New Roman" panose="02020603050405020304" pitchFamily="65" charset="-122"/>
                <a:ea typeface="微软雅黑" panose="020B0503020204020204" pitchFamily="34" charset="-122"/>
              </a:rPr>
              <a:t>worth seeing</a:t>
            </a:r>
            <a:r>
              <a:rPr lang="zh-CN" altLang="en-US" sz="2410" kern="0" dirty="0">
                <a:solidFill>
                  <a:srgbClr val="000000"/>
                </a:solidFill>
                <a:latin typeface="Times New Roman" panose="02020603050405020304" pitchFamily="65" charset="-122"/>
                <a:ea typeface="微软雅黑" panose="020B0503020204020204" pitchFamily="34" charset="-122"/>
              </a:rPr>
              <a:t>, with its engaging story, and excellent acting.</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这部精彩的电影绝对值得一看,因为它有引人入胜的故事和出色的表演。</a:t>
            </a:r>
            <a:endParaRPr lang="zh-CN" altLang="en-US" dirty="0"/>
          </a:p>
        </p:txBody>
      </p:sp>
      <p:graphicFrame>
        <p:nvGraphicFramePr>
          <p:cNvPr id="3" name="对象 2"/>
          <p:cNvGraphicFramePr>
            <a:graphicFrameLocks noChangeAspect="1"/>
          </p:cNvGraphicFramePr>
          <p:nvPr/>
        </p:nvGraphicFramePr>
        <p:xfrm>
          <a:off x="3868962" y="1845058"/>
          <a:ext cx="1352549" cy="781049"/>
        </p:xfrm>
        <a:graphic>
          <a:graphicData uri="http://schemas.openxmlformats.org/presentationml/2006/ole">
            <mc:AlternateContent xmlns:mc="http://schemas.openxmlformats.org/markup-compatibility/2006">
              <mc:Choice xmlns:v="urn:schemas-microsoft-com:vml" Requires="v">
                <p:oleObj spid="_x0000_s1026" name="Equation" r:id="rId4" imgW="1360170" imgH="790575" progId="Equation.DSMT4">
                  <p:embed/>
                </p:oleObj>
              </mc:Choice>
              <mc:Fallback>
                <p:oleObj name="Equation" r:id="rId4" imgW="1360170" imgH="790575" progId="Equation.DSMT4">
                  <p:embed/>
                  <p:pic>
                    <p:nvPicPr>
                      <p:cNvPr id="0" name="对象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8962" y="1845058"/>
                        <a:ext cx="1352549" cy="7810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301118" y="567385"/>
            <a:ext cx="2207762" cy="521888"/>
          </a:xfrm>
          <a:prstGeom prst="rect">
            <a:avLst/>
          </a:prstGeom>
          <a:noFill/>
        </p:spPr>
        <p:txBody>
          <a:bodyPr wrap="square" rtlCol="0">
            <a:spAutoFit/>
          </a:bodyPr>
          <a:lstStyle/>
          <a:p>
            <a:r>
              <a:rPr lang="zh-CN" altLang="en-US" sz="2795" b="1" dirty="0">
                <a:solidFill>
                  <a:srgbClr val="953FA3"/>
                </a:solidFill>
                <a:latin typeface="微软雅黑" panose="020B0503020204020204" pitchFamily="34" charset="-122"/>
                <a:ea typeface="微软雅黑" panose="020B0503020204020204" pitchFamily="34" charset="-122"/>
              </a:rPr>
              <a:t>目 录</a:t>
            </a:r>
          </a:p>
        </p:txBody>
      </p:sp>
      <p:cxnSp>
        <p:nvCxnSpPr>
          <p:cNvPr id="17" name="直接连接符 16"/>
          <p:cNvCxnSpPr/>
          <p:nvPr/>
        </p:nvCxnSpPr>
        <p:spPr>
          <a:xfrm>
            <a:off x="402720" y="1061875"/>
            <a:ext cx="11054641" cy="0"/>
          </a:xfrm>
          <a:prstGeom prst="line">
            <a:avLst/>
          </a:prstGeom>
          <a:ln>
            <a:solidFill>
              <a:srgbClr val="9E27B5"/>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829855" y="1071794"/>
            <a:ext cx="4417476" cy="645160"/>
          </a:xfrm>
          <a:prstGeom prst="rect">
            <a:avLst/>
          </a:prstGeom>
          <a:noFill/>
        </p:spPr>
        <p:txBody>
          <a:bodyPr wrap="square" rtlCol="0">
            <a:spAutoFit/>
          </a:bodyPr>
          <a:lstStyle/>
          <a:p>
            <a:pPr algn="l">
              <a:lnSpc>
                <a:spcPct val="150000"/>
              </a:lnSpc>
              <a:buClrTx/>
              <a:buSzTx/>
              <a:buFontTx/>
              <a:defRPr/>
            </a:pPr>
            <a:r>
              <a:rPr lang="zh-CN" altLang="en-US" sz="2400"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2" action="ppaction://hlinksldjump"/>
              </a:rPr>
              <a:t>动词的非谓语形式</a:t>
            </a:r>
          </a:p>
        </p:txBody>
      </p:sp>
      <p:sp>
        <p:nvSpPr>
          <p:cNvPr id="24" name="文本框 23"/>
          <p:cNvSpPr txBox="1"/>
          <p:nvPr/>
        </p:nvSpPr>
        <p:spPr>
          <a:xfrm>
            <a:off x="755095" y="2052504"/>
            <a:ext cx="3005058" cy="2701893"/>
          </a:xfrm>
          <a:prstGeom prst="rect">
            <a:avLst/>
          </a:prstGeom>
          <a:noFill/>
        </p:spPr>
        <p:txBody>
          <a:bodyPr wrap="square" rtlCol="0">
            <a:spAutoFit/>
          </a:bodyPr>
          <a:lstStyle/>
          <a:p>
            <a:pPr algn="l">
              <a:lnSpc>
                <a:spcPct val="150000"/>
              </a:lnSpc>
              <a:buClrTx/>
              <a:buSzTx/>
              <a:buFontTx/>
              <a:defRPr/>
            </a:pP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2" action="ppaction://hlinksldjump"/>
              </a:rPr>
              <a:t>重难透析</a:t>
            </a:r>
            <a:endPar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a:p>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3" action="ppaction://hlinksldjump"/>
              </a:rPr>
              <a:t>动名词</a:t>
            </a:r>
            <a:endPar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3" action="ppaction://hlinksldjump"/>
            </a:endParaRPr>
          </a:p>
          <a:p>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3" action="ppaction://hlinksldjump"/>
              </a:rPr>
              <a:t>１</a:t>
            </a: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3" action="ppaction://hlinksldjump"/>
              </a:rPr>
              <a:t>.</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3" action="ppaction://hlinksldjump"/>
              </a:rPr>
              <a:t>作主语</a:t>
            </a: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3" action="ppaction://hlinksldjump"/>
              </a:rPr>
              <a:t>        </a:t>
            </a:r>
            <a:endPar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a:p>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4" action="ppaction://hlinksldjump"/>
              </a:rPr>
              <a:t>２</a:t>
            </a: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4" action="ppaction://hlinksldjump"/>
              </a:rPr>
              <a:t>.</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4" action="ppaction://hlinksldjump"/>
              </a:rPr>
              <a:t>作宾语</a:t>
            </a: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4" action="ppaction://hlinksldjump"/>
              </a:rPr>
              <a:t>        </a:t>
            </a:r>
            <a:endPar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a:p>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5" action="ppaction://hlinksldjump"/>
              </a:rPr>
              <a:t>３</a:t>
            </a: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5" action="ppaction://hlinksldjump"/>
              </a:rPr>
              <a:t>.</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5" action="ppaction://hlinksldjump"/>
              </a:rPr>
              <a:t>作表语</a:t>
            </a: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5" action="ppaction://hlinksldjump"/>
              </a:rPr>
              <a:t>         </a:t>
            </a:r>
            <a:endPar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a:p>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5" action="ppaction://hlinksldjump"/>
              </a:rPr>
              <a:t>４</a:t>
            </a: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5" action="ppaction://hlinksldjump"/>
              </a:rPr>
              <a:t>.</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5" action="ppaction://hlinksldjump"/>
              </a:rPr>
              <a:t>作定语</a:t>
            </a:r>
            <a:endPar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a:p>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6" action="ppaction://hlinksldjump"/>
              </a:rPr>
              <a:t>５</a:t>
            </a: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6" action="ppaction://hlinksldjump"/>
              </a:rPr>
              <a:t>.</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6" action="ppaction://hlinksldjump"/>
              </a:rPr>
              <a:t>动名词的复合结构             </a:t>
            </a:r>
            <a:endPar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a:p>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7" action="ppaction://hlinksldjump"/>
              </a:rPr>
              <a:t>６</a:t>
            </a: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7" action="ppaction://hlinksldjump"/>
              </a:rPr>
              <a:t>.</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7" action="ppaction://hlinksldjump"/>
              </a:rPr>
              <a:t>动名词的时态和语态</a:t>
            </a:r>
            <a:endPar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p:txBody>
      </p:sp>
      <p:pic>
        <p:nvPicPr>
          <p:cNvPr id="26" name="图片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3958" y="2052404"/>
            <a:ext cx="702565" cy="647100"/>
          </a:xfrm>
          <a:prstGeom prst="rect">
            <a:avLst/>
          </a:prstGeom>
        </p:spPr>
      </p:pic>
      <p:sp>
        <p:nvSpPr>
          <p:cNvPr id="12" name="文本框 11"/>
          <p:cNvSpPr txBox="1"/>
          <p:nvPr/>
        </p:nvSpPr>
        <p:spPr>
          <a:xfrm>
            <a:off x="3779684" y="2483917"/>
            <a:ext cx="3725138" cy="2855397"/>
          </a:xfrm>
          <a:prstGeom prst="rect">
            <a:avLst/>
          </a:prstGeom>
          <a:noFill/>
        </p:spPr>
        <p:txBody>
          <a:bodyPr wrap="square" rtlCol="0">
            <a:spAutoFit/>
          </a:bodyPr>
          <a:lstStyle/>
          <a:p>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9" action="ppaction://hlinksldjump"/>
              </a:rPr>
              <a:t>分词</a:t>
            </a:r>
          </a:p>
          <a:p>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9" action="ppaction://hlinksldjump"/>
              </a:rPr>
              <a:t>１</a:t>
            </a: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9" action="ppaction://hlinksldjump"/>
              </a:rPr>
              <a:t>.</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9" action="ppaction://hlinksldjump"/>
              </a:rPr>
              <a:t>分词的形式  </a:t>
            </a:r>
            <a:endPar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a:p>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0" action="ppaction://hlinksldjump"/>
              </a:rPr>
              <a:t>２</a:t>
            </a: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0" action="ppaction://hlinksldjump"/>
              </a:rPr>
              <a:t>.</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0" action="ppaction://hlinksldjump"/>
              </a:rPr>
              <a:t>作定语      </a:t>
            </a:r>
            <a:endPar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a:p>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1" action="ppaction://hlinksldjump"/>
              </a:rPr>
              <a:t>３</a:t>
            </a: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1" action="ppaction://hlinksldjump"/>
              </a:rPr>
              <a:t>.</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1" action="ppaction://hlinksldjump"/>
              </a:rPr>
              <a:t>作状语       </a:t>
            </a:r>
            <a:endPar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a:p>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2" action="ppaction://hlinksldjump"/>
              </a:rPr>
              <a:t>４</a:t>
            </a: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2" action="ppaction://hlinksldjump"/>
              </a:rPr>
              <a:t>.</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2" action="ppaction://hlinksldjump"/>
              </a:rPr>
              <a:t>作表语</a:t>
            </a:r>
            <a:endPar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a:p>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3" action="ppaction://hlinksldjump"/>
              </a:rPr>
              <a:t>５</a:t>
            </a: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3" action="ppaction://hlinksldjump"/>
              </a:rPr>
              <a:t>.</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3" action="ppaction://hlinksldjump"/>
              </a:rPr>
              <a:t>作宾语补足语                   </a:t>
            </a:r>
            <a:endPar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3" action="ppaction://hlinksldjump"/>
            </a:endParaRPr>
          </a:p>
          <a:p>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3" action="ppaction://hlinksldjump"/>
              </a:rPr>
              <a:t>６</a:t>
            </a: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3" action="ppaction://hlinksldjump"/>
              </a:rPr>
              <a:t>.</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3" action="ppaction://hlinksldjump"/>
              </a:rPr>
              <a:t>独立主格结构 </a:t>
            </a:r>
            <a:endPar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a:p>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3" action="ppaction://hlinksldjump"/>
              </a:rPr>
              <a:t>７</a:t>
            </a: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3" action="ppaction://hlinksldjump"/>
              </a:rPr>
              <a:t>.</a:t>
            </a:r>
            <a:r>
              <a:rPr lang="en-US" altLang="zh-CN" sz="1995" b="1" dirty="0">
                <a:solidFill>
                  <a:srgbClr val="953FA3"/>
                </a:solidFill>
                <a:latin typeface="Times New Roman" panose="02020603050405020304" pitchFamily="18" charset="0"/>
                <a:ea typeface="微软雅黑" panose="020B0503020204020204" pitchFamily="34" charset="-122"/>
                <a:cs typeface="Times New Roman" panose="02020603050405020304" pitchFamily="18" charset="0"/>
                <a:hlinkClick r:id="rId13" action="ppaction://hlinksldjump"/>
              </a:rPr>
              <a:t> with/without</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3" action="ppaction://hlinksldjump"/>
              </a:rPr>
              <a:t>的复合结构    </a:t>
            </a:r>
            <a:endPar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a:p>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4" action="ppaction://hlinksldjump"/>
              </a:rPr>
              <a:t>８</a:t>
            </a: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4" action="ppaction://hlinksldjump"/>
              </a:rPr>
              <a:t>. </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4" action="ppaction://hlinksldjump"/>
              </a:rPr>
              <a:t>分词短语在句中独立作状语</a:t>
            </a:r>
            <a:endPar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p:txBody>
      </p:sp>
      <p:sp>
        <p:nvSpPr>
          <p:cNvPr id="13" name="文本框 12"/>
          <p:cNvSpPr txBox="1"/>
          <p:nvPr/>
        </p:nvSpPr>
        <p:spPr>
          <a:xfrm>
            <a:off x="8119596" y="2412487"/>
            <a:ext cx="3725138" cy="3162404"/>
          </a:xfrm>
          <a:prstGeom prst="rect">
            <a:avLst/>
          </a:prstGeom>
          <a:noFill/>
        </p:spPr>
        <p:txBody>
          <a:bodyPr wrap="square" rtlCol="0">
            <a:spAutoFit/>
          </a:bodyPr>
          <a:lstStyle/>
          <a:p>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5" action="ppaction://hlinksldjump"/>
              </a:rPr>
              <a:t>不定式</a:t>
            </a:r>
          </a:p>
          <a:p>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5" action="ppaction://hlinksldjump"/>
              </a:rPr>
              <a:t>１</a:t>
            </a: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5" action="ppaction://hlinksldjump"/>
              </a:rPr>
              <a:t>.</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5" action="ppaction://hlinksldjump"/>
              </a:rPr>
              <a:t>作主语</a:t>
            </a:r>
            <a:endPar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a:p>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6" action="ppaction://hlinksldjump"/>
              </a:rPr>
              <a:t>２</a:t>
            </a: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6" action="ppaction://hlinksldjump"/>
              </a:rPr>
              <a:t>.</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6" action="ppaction://hlinksldjump"/>
              </a:rPr>
              <a:t>作宾语</a:t>
            </a:r>
            <a:endPar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a:p>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7" action="ppaction://hlinksldjump"/>
              </a:rPr>
              <a:t>３</a:t>
            </a: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7" action="ppaction://hlinksldjump"/>
              </a:rPr>
              <a:t>.</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7" action="ppaction://hlinksldjump"/>
              </a:rPr>
              <a:t>作表语</a:t>
            </a:r>
            <a:endPar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a:p>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8" action="ppaction://hlinksldjump"/>
              </a:rPr>
              <a:t>４</a:t>
            </a: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8" action="ppaction://hlinksldjump"/>
              </a:rPr>
              <a:t>.</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8" action="ppaction://hlinksldjump"/>
              </a:rPr>
              <a:t>作状语</a:t>
            </a:r>
            <a:endPar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a:p>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9" action="ppaction://hlinksldjump"/>
              </a:rPr>
              <a:t>５</a:t>
            </a: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9" action="ppaction://hlinksldjump"/>
              </a:rPr>
              <a:t>.</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19" action="ppaction://hlinksldjump"/>
              </a:rPr>
              <a:t>作定语</a:t>
            </a:r>
            <a:endPar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a:p>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20" action="ppaction://hlinksldjump"/>
              </a:rPr>
              <a:t>６</a:t>
            </a: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20" action="ppaction://hlinksldjump"/>
              </a:rPr>
              <a:t>.</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20" action="ppaction://hlinksldjump"/>
              </a:rPr>
              <a:t>作宾语补足语</a:t>
            </a:r>
            <a:endPar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a:p>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21" action="ppaction://hlinksldjump"/>
              </a:rPr>
              <a:t>７</a:t>
            </a: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21" action="ppaction://hlinksldjump"/>
              </a:rPr>
              <a:t>.</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21" action="ppaction://hlinksldjump"/>
              </a:rPr>
              <a:t>不定式的逻辑主语</a:t>
            </a:r>
            <a:endPar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a:p>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22" action="ppaction://hlinksldjump"/>
              </a:rPr>
              <a:t>８</a:t>
            </a: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22" action="ppaction://hlinksldjump"/>
              </a:rPr>
              <a:t>.</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22" action="ppaction://hlinksldjump"/>
              </a:rPr>
              <a:t>疑问词＋不定式</a:t>
            </a:r>
            <a:endPar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a:p>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23" action="ppaction://hlinksldjump"/>
              </a:rPr>
              <a:t>９</a:t>
            </a:r>
            <a:r>
              <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23" action="ppaction://hlinksldjump"/>
              </a:rPr>
              <a:t>.</a:t>
            </a: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23" action="ppaction://hlinksldjump"/>
              </a:rPr>
              <a:t>不定式的时态和语态</a:t>
            </a:r>
            <a:endPar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p:txBody>
      </p:sp>
      <p:pic>
        <p:nvPicPr>
          <p:cNvPr id="2" name="图片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4367" y="1620195"/>
            <a:ext cx="702565" cy="647100"/>
          </a:xfrm>
          <a:prstGeom prst="rect">
            <a:avLst/>
          </a:prstGeom>
        </p:spPr>
      </p:pic>
      <p:sp>
        <p:nvSpPr>
          <p:cNvPr id="5" name="文本框 4"/>
          <p:cNvSpPr txBox="1"/>
          <p:nvPr/>
        </p:nvSpPr>
        <p:spPr>
          <a:xfrm>
            <a:off x="754870" y="1619660"/>
            <a:ext cx="2023180" cy="498598"/>
          </a:xfrm>
          <a:prstGeom prst="rect">
            <a:avLst/>
          </a:prstGeom>
          <a:noFill/>
        </p:spPr>
        <p:txBody>
          <a:bodyPr wrap="square" rtlCol="0">
            <a:spAutoFit/>
          </a:bodyPr>
          <a:lstStyle/>
          <a:p>
            <a:pPr algn="l">
              <a:lnSpc>
                <a:spcPct val="150000"/>
              </a:lnSpc>
              <a:buClrTx/>
              <a:buSzTx/>
              <a:buFontTx/>
              <a:defRPr/>
            </a:pP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24" action="ppaction://hlinksldjump"/>
              </a:rPr>
              <a:t>体系透视</a:t>
            </a:r>
            <a:endPar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53609"/>
            <a:ext cx="11831400" cy="6207020"/>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kern="0" dirty="0">
                <a:solidFill>
                  <a:srgbClr val="000000"/>
                </a:solidFill>
                <a:latin typeface="Times New Roman" panose="02020603050405020304" pitchFamily="65" charset="-122"/>
                <a:ea typeface="微软雅黑" panose="020B0503020204020204" pitchFamily="34" charset="-122"/>
              </a:rPr>
              <a:t>(5)</a:t>
            </a:r>
            <a:r>
              <a:rPr lang="zh-CN" altLang="en-US" sz="2410" kern="0" dirty="0">
                <a:solidFill>
                  <a:srgbClr val="000000"/>
                </a:solidFill>
                <a:latin typeface="Times New Roman" panose="02020603050405020304" pitchFamily="65" charset="-122"/>
                <a:ea typeface="微软雅黑" panose="020B0503020204020204" pitchFamily="34" charset="-122"/>
              </a:rPr>
              <a:t>不定式的主动形式表示被动意义</a:t>
            </a:r>
            <a:endParaRPr lang="zh-CN" altLang="en-US" sz="2800" dirty="0"/>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rPr>
              <a:t>①在结构“主语</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en-US" altLang="zh-CN" sz="2410" kern="0" dirty="0" err="1">
                <a:solidFill>
                  <a:srgbClr val="000000"/>
                </a:solidFill>
                <a:latin typeface="Times New Roman" panose="02020603050405020304" pitchFamily="65" charset="-122"/>
                <a:ea typeface="微软雅黑" panose="020B0503020204020204" pitchFamily="34" charset="-122"/>
              </a:rPr>
              <a:t>be+</a:t>
            </a:r>
            <a:r>
              <a:rPr lang="en-US" altLang="zh-CN" sz="2410" i="1" kern="0" dirty="0" err="1">
                <a:solidFill>
                  <a:srgbClr val="000000"/>
                </a:solidFill>
                <a:latin typeface="Times New Roman" panose="02020603050405020304" pitchFamily="65" charset="-122"/>
                <a:ea typeface="微软雅黑" panose="020B0503020204020204" pitchFamily="34" charset="-122"/>
              </a:rPr>
              <a:t>adj</a:t>
            </a:r>
            <a:r>
              <a:rPr lang="en-US" altLang="zh-CN" sz="2410" kern="0" dirty="0">
                <a:solidFill>
                  <a:srgbClr val="000000"/>
                </a:solidFill>
                <a:latin typeface="Times New Roman" panose="02020603050405020304" pitchFamily="65" charset="-122"/>
                <a:ea typeface="微软雅黑" panose="020B0503020204020204" pitchFamily="34" charset="-122"/>
              </a:rPr>
              <a:t>.+to do”</a:t>
            </a:r>
            <a:r>
              <a:rPr lang="zh-CN" altLang="en-US" sz="2410" kern="0" dirty="0">
                <a:solidFill>
                  <a:srgbClr val="000000"/>
                </a:solidFill>
                <a:latin typeface="Times New Roman" panose="02020603050405020304" pitchFamily="65" charset="-122"/>
                <a:ea typeface="微软雅黑" panose="020B0503020204020204" pitchFamily="34" charset="-122"/>
              </a:rPr>
              <a:t>中</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句子主语为不定式的逻辑宾语时</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动词不定式常用</a:t>
            </a:r>
            <a:br>
              <a:rPr lang="zh-CN" altLang="en-US" sz="2800" dirty="0"/>
            </a:br>
            <a:r>
              <a:rPr lang="zh-CN" altLang="en-US" sz="2410" kern="0" dirty="0">
                <a:solidFill>
                  <a:srgbClr val="000000"/>
                </a:solidFill>
                <a:latin typeface="Times New Roman" panose="02020603050405020304" pitchFamily="65" charset="-122"/>
                <a:ea typeface="微软雅黑" panose="020B0503020204020204" pitchFamily="34" charset="-122"/>
              </a:rPr>
              <a:t>主动形式表示被动意义</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这些形容词有</a:t>
            </a:r>
            <a:r>
              <a:rPr lang="en-US" altLang="zh-CN" sz="2410" kern="0" dirty="0">
                <a:solidFill>
                  <a:srgbClr val="000000"/>
                </a:solidFill>
                <a:latin typeface="Times New Roman" panose="02020603050405020304" pitchFamily="65" charset="-122"/>
                <a:ea typeface="微软雅黑" panose="020B0503020204020204" pitchFamily="34" charset="-122"/>
              </a:rPr>
              <a:t>hard</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en-US" altLang="zh-CN" sz="2410" kern="0" dirty="0">
                <a:solidFill>
                  <a:srgbClr val="000000"/>
                </a:solidFill>
                <a:latin typeface="Times New Roman" panose="02020603050405020304" pitchFamily="65" charset="-122"/>
                <a:ea typeface="微软雅黑" panose="020B0503020204020204" pitchFamily="34" charset="-122"/>
              </a:rPr>
              <a:t>difficult</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en-US" altLang="zh-CN" sz="2410" kern="0" dirty="0">
                <a:solidFill>
                  <a:srgbClr val="000000"/>
                </a:solidFill>
                <a:latin typeface="Times New Roman" panose="02020603050405020304" pitchFamily="65" charset="-122"/>
                <a:ea typeface="微软雅黑" panose="020B0503020204020204" pitchFamily="34" charset="-122"/>
              </a:rPr>
              <a:t>easy</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en-US" altLang="zh-CN" sz="2410" kern="0" dirty="0">
                <a:solidFill>
                  <a:srgbClr val="000000"/>
                </a:solidFill>
                <a:latin typeface="Times New Roman" panose="02020603050405020304" pitchFamily="65" charset="-122"/>
                <a:ea typeface="微软雅黑" panose="020B0503020204020204" pitchFamily="34" charset="-122"/>
              </a:rPr>
              <a:t>comfortable</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en-US" altLang="zh-CN" sz="2410" kern="0" dirty="0">
                <a:solidFill>
                  <a:srgbClr val="000000"/>
                </a:solidFill>
                <a:latin typeface="Times New Roman" panose="02020603050405020304" pitchFamily="65" charset="-122"/>
                <a:ea typeface="微软雅黑" panose="020B0503020204020204" pitchFamily="34" charset="-122"/>
              </a:rPr>
              <a:t>pleasant</a:t>
            </a:r>
            <a:r>
              <a:rPr lang="zh-CN" altLang="en-US" sz="2410" kern="0" dirty="0">
                <a:solidFill>
                  <a:srgbClr val="000000"/>
                </a:solidFill>
                <a:latin typeface="Times New Roman" panose="02020603050405020304" pitchFamily="65" charset="-122"/>
                <a:ea typeface="微软雅黑" panose="020B0503020204020204" pitchFamily="34" charset="-122"/>
              </a:rPr>
              <a:t>、</a:t>
            </a:r>
            <a:br>
              <a:rPr lang="en-US" altLang="zh-CN" sz="2800" dirty="0"/>
            </a:br>
            <a:r>
              <a:rPr lang="en-US" altLang="zh-CN" sz="2410" kern="0" dirty="0">
                <a:solidFill>
                  <a:srgbClr val="000000"/>
                </a:solidFill>
                <a:latin typeface="Times New Roman" panose="02020603050405020304" pitchFamily="65" charset="-122"/>
                <a:ea typeface="微软雅黑" panose="020B0503020204020204" pitchFamily="34" charset="-122"/>
              </a:rPr>
              <a:t>interesting</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en-US" altLang="zh-CN" sz="2410" kern="0" dirty="0">
                <a:solidFill>
                  <a:srgbClr val="000000"/>
                </a:solidFill>
                <a:latin typeface="Times New Roman" panose="02020603050405020304" pitchFamily="65" charset="-122"/>
                <a:ea typeface="微软雅黑" panose="020B0503020204020204" pitchFamily="34" charset="-122"/>
              </a:rPr>
              <a:t>impossible</a:t>
            </a:r>
            <a:r>
              <a:rPr lang="zh-CN" altLang="en-US" sz="2410" kern="0" dirty="0">
                <a:solidFill>
                  <a:srgbClr val="000000"/>
                </a:solidFill>
                <a:latin typeface="Times New Roman" panose="02020603050405020304" pitchFamily="65" charset="-122"/>
                <a:ea typeface="微软雅黑" panose="020B0503020204020204" pitchFamily="34" charset="-122"/>
              </a:rPr>
              <a:t>等。</a:t>
            </a:r>
            <a:endParaRPr lang="zh-CN" altLang="en-US" sz="2800"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The problem </a:t>
            </a:r>
            <a:r>
              <a:rPr lang="zh-CN" altLang="en-US" sz="2410" u="sng" kern="0" dirty="0">
                <a:solidFill>
                  <a:srgbClr val="000000"/>
                </a:solidFill>
                <a:latin typeface="Times New Roman" panose="02020603050405020304" pitchFamily="65" charset="-122"/>
                <a:ea typeface="微软雅黑" panose="020B0503020204020204" pitchFamily="34" charset="-122"/>
              </a:rPr>
              <a:t>is difficult to solve</a:t>
            </a:r>
            <a:r>
              <a:rPr lang="zh-CN" altLang="en-US" sz="2410" kern="0" dirty="0">
                <a:solidFill>
                  <a:srgbClr val="000000"/>
                </a:solidFill>
                <a:latin typeface="Times New Roman" panose="02020603050405020304" pitchFamily="65" charset="-122"/>
                <a:ea typeface="微软雅黑" panose="020B0503020204020204" pitchFamily="34" charset="-122"/>
              </a:rPr>
              <a:t>.这个问题很难解决。</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②不定式作后置定语,与其所修饰的名词是逻辑上的被动关系,且句中有不定式动作的</a:t>
            </a:r>
            <a:br>
              <a:rPr dirty="0"/>
            </a:br>
            <a:r>
              <a:rPr lang="zh-CN" altLang="en-US" sz="2410" kern="0" dirty="0">
                <a:solidFill>
                  <a:srgbClr val="000000"/>
                </a:solidFill>
                <a:latin typeface="Times New Roman" panose="02020603050405020304" pitchFamily="65" charset="-122"/>
                <a:ea typeface="微软雅黑" panose="020B0503020204020204" pitchFamily="34" charset="-122"/>
              </a:rPr>
              <a:t>执行者。</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The man on watch has </a:t>
            </a:r>
            <a:r>
              <a:rPr lang="zh-CN" altLang="en-US" sz="2410" u="sng" kern="0" dirty="0">
                <a:solidFill>
                  <a:srgbClr val="000000"/>
                </a:solidFill>
                <a:latin typeface="Times New Roman" panose="02020603050405020304" pitchFamily="65" charset="-122"/>
                <a:ea typeface="微软雅黑" panose="020B0503020204020204" pitchFamily="34" charset="-122"/>
              </a:rPr>
              <a:t>something urgent to tell you</a:t>
            </a:r>
            <a:r>
              <a:rPr lang="zh-CN" altLang="en-US" sz="2410" kern="0" dirty="0">
                <a:solidFill>
                  <a:srgbClr val="000000"/>
                </a:solidFill>
                <a:latin typeface="Times New Roman" panose="02020603050405020304" pitchFamily="65" charset="-122"/>
                <a:ea typeface="微软雅黑" panose="020B0503020204020204" pitchFamily="34" charset="-122"/>
              </a:rPr>
              <a:t>.(The man是tell动作的执行者)</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值班的那个人有紧急的事情要告诉你。</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The father bought his kid </a:t>
            </a:r>
            <a:r>
              <a:rPr lang="zh-CN" altLang="en-US" sz="2410" u="sng" kern="0" dirty="0">
                <a:solidFill>
                  <a:srgbClr val="000000"/>
                </a:solidFill>
                <a:latin typeface="Times New Roman" panose="02020603050405020304" pitchFamily="65" charset="-122"/>
                <a:ea typeface="微软雅黑" panose="020B0503020204020204" pitchFamily="34" charset="-122"/>
              </a:rPr>
              <a:t>a bicycle to ride</a:t>
            </a:r>
            <a:r>
              <a:rPr lang="zh-CN" altLang="en-US" sz="2410" kern="0" dirty="0">
                <a:solidFill>
                  <a:srgbClr val="000000"/>
                </a:solidFill>
                <a:latin typeface="Times New Roman" panose="02020603050405020304" pitchFamily="65" charset="-122"/>
                <a:ea typeface="微软雅黑" panose="020B0503020204020204" pitchFamily="34" charset="-122"/>
              </a:rPr>
              <a:t>.(his kid是ride动作的执行者)</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父亲给他的孩子买了一辆自行车骑。</a:t>
            </a:r>
            <a:endParaRPr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7360" y="539750"/>
            <a:ext cx="10104755" cy="400304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18" charset="0"/>
                <a:ea typeface="微软雅黑" panose="020B0503020204020204" pitchFamily="34" charset="-122"/>
                <a:cs typeface="Times New Roman" panose="02020603050405020304" pitchFamily="18" charset="0"/>
              </a:rPr>
              <a:t>注意</a:t>
            </a:r>
            <a:r>
              <a:rPr lang="zh-CN" altLang="en-US" sz="241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①当句中没有不定式动作的执行者时,常用不定式的被动式。</a:t>
            </a:r>
            <a:endParaRPr lang="zh-CN" altLang="en-US" dirty="0">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It is one of those </a:t>
            </a:r>
            <a:r>
              <a:rPr lang="zh-CN" altLang="en-US" sz="2410" u="sng" kern="0" dirty="0">
                <a:solidFill>
                  <a:srgbClr val="000000"/>
                </a:solidFill>
                <a:latin typeface="Times New Roman" panose="02020603050405020304" pitchFamily="18" charset="0"/>
                <a:ea typeface="楷体" panose="02010609060101010101" charset="-122"/>
                <a:cs typeface="Times New Roman" panose="02020603050405020304" pitchFamily="18" charset="0"/>
              </a:rPr>
              <a:t>problems to be solved</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.(句中没有solve动作的执行者)</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这是那些待解决的问题之一。</a:t>
            </a:r>
            <a:endParaRPr lang="zh-CN" altLang="en-US" dirty="0">
              <a:latin typeface="Times New Roman" panose="02020603050405020304" pitchFamily="18" charset="0"/>
              <a:ea typeface="楷体" panose="02010609060101010101"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②当表示“让别人做”时,要用不定式的被动式。</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“Do you have any letters to be typed?” the secretary asked.</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(此处表示“让别人打印信件”)</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秘书问:“你有任何要打印的信件吗?”</a:t>
            </a:r>
          </a:p>
        </p:txBody>
      </p:sp>
      <p:sp>
        <p:nvSpPr>
          <p:cNvPr id="3" name="TextBox 2"/>
          <p:cNvSpPr txBox="1"/>
          <p:nvPr/>
        </p:nvSpPr>
        <p:spPr>
          <a:xfrm>
            <a:off x="336555" y="4644690"/>
            <a:ext cx="11831400" cy="1681166"/>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a:solidFill>
                  <a:srgbClr val="953FA3"/>
                </a:solidFill>
                <a:latin typeface="Times New Roman" panose="02020603050405020304" pitchFamily="65" charset="-122"/>
                <a:ea typeface="微软雅黑" panose="020B0503020204020204" pitchFamily="34" charset="-122"/>
              </a:rPr>
              <a:t>3.不能用被动语态的情况</a:t>
            </a:r>
            <a:endParaRPr lang="zh-CN" altLang="en-US" sz="2800"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　　不及物动词及一些固定短语不能用被动语态,如happen、appear、rise、occur、</a:t>
            </a:r>
            <a:br>
              <a:rPr dirty="0"/>
            </a:br>
            <a:r>
              <a:rPr lang="zh-CN" altLang="en-US" sz="2410" kern="0" dirty="0">
                <a:solidFill>
                  <a:srgbClr val="000000"/>
                </a:solidFill>
                <a:latin typeface="Times New Roman" panose="02020603050405020304" pitchFamily="65" charset="-122"/>
                <a:ea typeface="微软雅黑" panose="020B0503020204020204" pitchFamily="34" charset="-122"/>
              </a:rPr>
              <a:t>come up、run out、break out、belong to、die out等。</a:t>
            </a:r>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68295"/>
            <a:ext cx="11831400" cy="5064760"/>
          </a:xfrm>
          <a:prstGeom prst="rect">
            <a:avLst/>
          </a:prstGeom>
          <a:noFill/>
        </p:spPr>
        <p:txBody>
          <a:bodyPr wrap="square" lIns="0" tIns="0" rIns="0" bIns="0" rtlCol="0">
            <a:spAutoFit/>
          </a:bodyPr>
          <a:lstStyle/>
          <a:p>
            <a:pPr algn="ctr" eaLnBrk="0" latinLnBrk="1" hangingPunct="0">
              <a:lnSpc>
                <a:spcPct val="150000"/>
              </a:lnSpc>
              <a:spcBef>
                <a:spcPts val="145"/>
              </a:spcBef>
            </a:pPr>
            <a:r>
              <a:rPr lang="zh-CN" altLang="en-US" sz="2800" b="1" dirty="0">
                <a:solidFill>
                  <a:srgbClr val="953FA3"/>
                </a:solidFill>
                <a:latin typeface="微软雅黑" panose="020B0503020204020204" pitchFamily="34" charset="-122"/>
                <a:ea typeface="微软雅黑" panose="020B0503020204020204" pitchFamily="34" charset="-122"/>
              </a:rPr>
              <a:t>主谓一致</a:t>
            </a:r>
            <a:endParaRPr lang="zh-CN" altLang="en-US" sz="2500" b="1" dirty="0">
              <a:solidFill>
                <a:srgbClr val="953FA3"/>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　　主谓一致指的是主语和谓语在人称和数上必须保持一致。通常情况下,谓语的单</a:t>
            </a:r>
            <a:br>
              <a:rPr dirty="0"/>
            </a:br>
            <a:r>
              <a:rPr lang="zh-CN" altLang="en-US" sz="2410" kern="0" dirty="0">
                <a:solidFill>
                  <a:srgbClr val="000000"/>
                </a:solidFill>
                <a:latin typeface="Times New Roman" panose="02020603050405020304" pitchFamily="65" charset="-122"/>
                <a:ea typeface="微软雅黑" panose="020B0503020204020204" pitchFamily="34" charset="-122"/>
              </a:rPr>
              <a:t>复数形式由主语的单复数形式决定。主谓一致通常与谓语动词的时态、语态结合进</a:t>
            </a:r>
            <a:br>
              <a:rPr dirty="0"/>
            </a:br>
            <a:r>
              <a:rPr lang="zh-CN" altLang="en-US" sz="2410" kern="0" dirty="0">
                <a:solidFill>
                  <a:srgbClr val="000000"/>
                </a:solidFill>
                <a:latin typeface="Times New Roman" panose="02020603050405020304" pitchFamily="65" charset="-122"/>
                <a:ea typeface="微软雅黑" panose="020B0503020204020204" pitchFamily="34" charset="-122"/>
              </a:rPr>
              <a:t>行考查。同学们分析句子时要先看主语,根据主语的特征来确定谓语动词的形式。</a:t>
            </a:r>
            <a:endParaRPr lang="zh-CN" altLang="en-US" dirty="0"/>
          </a:p>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1.单一成分作主语</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(1)集体名词作主语</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①people、cattle、police等作主语时,谓语动词用复数形式。</a:t>
            </a:r>
          </a:p>
          <a:p>
            <a:pPr marL="0" indent="0" eaLnBrk="0" latinLnBrk="1" hangingPunct="0">
              <a:lnSpc>
                <a:spcPct val="150000"/>
              </a:lnSpc>
              <a:spcBef>
                <a:spcPts val="145"/>
              </a:spcBef>
              <a:buNone/>
            </a:pPr>
            <a:endParaRPr lang="zh-CN" altLang="en-US" sz="2410" kern="0" dirty="0">
              <a:solidFill>
                <a:srgbClr val="000000"/>
              </a:solidFill>
              <a:latin typeface="Times New Roman" panose="02020603050405020304" pitchFamily="65" charset="-122"/>
              <a:ea typeface="微软雅黑" panose="020B0503020204020204" pitchFamily="34" charset="-122"/>
            </a:endParaRPr>
          </a:p>
        </p:txBody>
      </p:sp>
      <p:grpSp>
        <p:nvGrpSpPr>
          <p:cNvPr id="3" name="组合 2"/>
          <p:cNvGrpSpPr/>
          <p:nvPr/>
        </p:nvGrpSpPr>
        <p:grpSpPr>
          <a:xfrm>
            <a:off x="5356776" y="1175574"/>
            <a:ext cx="1961232" cy="433438"/>
            <a:chOff x="263136" y="253353"/>
            <a:chExt cx="2890775" cy="638869"/>
          </a:xfrm>
        </p:grpSpPr>
        <p:grpSp>
          <p:nvGrpSpPr>
            <p:cNvPr id="4" name="组合 3"/>
            <p:cNvGrpSpPr/>
            <p:nvPr/>
          </p:nvGrpSpPr>
          <p:grpSpPr>
            <a:xfrm>
              <a:off x="263136" y="317158"/>
              <a:ext cx="575064" cy="575064"/>
              <a:chOff x="263136" y="244750"/>
              <a:chExt cx="603639" cy="603639"/>
            </a:xfrm>
          </p:grpSpPr>
          <p:sp>
            <p:nvSpPr>
              <p:cNvPr id="6" name="泪滴形 5"/>
              <p:cNvSpPr/>
              <p:nvPr/>
            </p:nvSpPr>
            <p:spPr>
              <a:xfrm rot="10800000" flipH="1" flipV="1">
                <a:off x="263136" y="244750"/>
                <a:ext cx="603639" cy="603639"/>
              </a:xfrm>
              <a:prstGeom prst="teardrop">
                <a:avLst/>
              </a:prstGeom>
              <a:solidFill>
                <a:srgbClr val="953FA3">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7" name="椭圆 6"/>
              <p:cNvSpPr/>
              <p:nvPr/>
            </p:nvSpPr>
            <p:spPr>
              <a:xfrm rot="10800000" flipH="1" flipV="1">
                <a:off x="363481" y="345095"/>
                <a:ext cx="402949" cy="402949"/>
              </a:xfrm>
              <a:prstGeom prst="ellipse">
                <a:avLst/>
              </a:prstGeom>
              <a:solidFill>
                <a:srgbClr val="FDB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8" name="椭圆 7"/>
              <p:cNvSpPr/>
              <p:nvPr/>
            </p:nvSpPr>
            <p:spPr>
              <a:xfrm rot="10800000" flipH="1" flipV="1">
                <a:off x="438741" y="420355"/>
                <a:ext cx="252430" cy="2524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grpSp>
        <p:sp>
          <p:nvSpPr>
            <p:cNvPr id="5" name="文本框 4"/>
            <p:cNvSpPr txBox="1"/>
            <p:nvPr>
              <p:custDataLst>
                <p:tags r:id="rId1"/>
              </p:custDataLst>
            </p:nvPr>
          </p:nvSpPr>
          <p:spPr>
            <a:xfrm>
              <a:off x="910316" y="253353"/>
              <a:ext cx="2243595" cy="543794"/>
            </a:xfrm>
            <a:prstGeom prst="rect">
              <a:avLst/>
            </a:prstGeom>
            <a:noFill/>
            <a:effectLst>
              <a:glow rad="203200">
                <a:srgbClr val="FF0000">
                  <a:alpha val="69000"/>
                </a:srgbClr>
              </a:glow>
            </a:effectLst>
          </p:spPr>
          <p:txBody>
            <a:bodyPr wrap="square" lIns="0" tIns="0" rIns="0" bIns="0" rtlCol="0">
              <a:spAutoFit/>
            </a:bodyPr>
            <a:lstStyle/>
            <a:p>
              <a:pPr algn="ctr" defTabSz="457200">
                <a:defRPr/>
              </a:pPr>
              <a:r>
                <a:rPr lang="zh-CN" altLang="en-US" sz="2400" b="1" dirty="0">
                  <a:latin typeface="微软雅黑" panose="020B0503020204020204" pitchFamily="34" charset="-122"/>
                  <a:ea typeface="微软雅黑" panose="020B0503020204020204" pitchFamily="34" charset="-122"/>
                  <a:sym typeface="庞门正道标题体" panose="02010600030101010101" pitchFamily="2" charset="-122"/>
                </a:rPr>
                <a:t>重难透析</a:t>
              </a: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9120" y="1115995"/>
            <a:ext cx="11831400" cy="325056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sym typeface="+mn-ea"/>
              </a:rPr>
              <a:t>②class、family、group、team、crowd、committee、crew、company等作主语时,谓语</a:t>
            </a:r>
            <a:br>
              <a:rPr sz="2410" kern="0" dirty="0">
                <a:solidFill>
                  <a:srgbClr val="000000"/>
                </a:solidFill>
                <a:latin typeface="Times New Roman" panose="02020603050405020304" pitchFamily="65" charset="-122"/>
                <a:ea typeface="微软雅黑" panose="020B0503020204020204" pitchFamily="34" charset="-122"/>
                <a:sym typeface="+mn-ea"/>
              </a:rPr>
            </a:br>
            <a:r>
              <a:rPr lang="zh-CN" altLang="en-US" sz="2410" kern="0" dirty="0">
                <a:solidFill>
                  <a:srgbClr val="000000"/>
                </a:solidFill>
                <a:latin typeface="Times New Roman" panose="02020603050405020304" pitchFamily="65" charset="-122"/>
                <a:ea typeface="微软雅黑" panose="020B0503020204020204" pitchFamily="34" charset="-122"/>
                <a:sym typeface="+mn-ea"/>
              </a:rPr>
              <a:t>动词的单复数取决于主语表达的具体意义。如果作为整体看待,则谓语动词用单数形</a:t>
            </a:r>
            <a:r>
              <a:rPr lang="zh-CN" altLang="en-US" sz="2410" kern="0" dirty="0">
                <a:solidFill>
                  <a:srgbClr val="000000"/>
                </a:solidFill>
                <a:latin typeface="Times New Roman" panose="02020603050405020304" pitchFamily="65" charset="-122"/>
                <a:ea typeface="微软雅黑" panose="020B0503020204020204" pitchFamily="34" charset="-122"/>
              </a:rPr>
              <a:t>式;如果作为个体看待,则谓语动词用复数形式。</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The team is well organized.</a:t>
            </a:r>
            <a:r>
              <a:rPr lang="en-US" altLang="zh-CN" sz="2410" kern="0" dirty="0">
                <a:solidFill>
                  <a:srgbClr val="000000"/>
                </a:solidFill>
                <a:latin typeface="Times New Roman" panose="02020603050405020304" pitchFamily="65"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微软雅黑" panose="020B0503020204020204" pitchFamily="34" charset="-122"/>
              </a:rPr>
              <a:t>这个队伍组织得很好。</a:t>
            </a:r>
            <a:endParaRPr lang="zh-CN" altLang="en-US" dirty="0"/>
          </a:p>
          <a:p>
            <a:pPr marL="0" indent="0" eaLnBrk="0" latinLnBrk="1" hangingPunct="0">
              <a:lnSpc>
                <a:spcPct val="150000"/>
              </a:lnSpc>
              <a:spcBef>
                <a:spcPts val="145"/>
              </a:spcBef>
              <a:buNone/>
            </a:pPr>
            <a:r>
              <a:rPr lang="zh-CN" altLang="en-US" sz="2410" u="sng" kern="0" dirty="0">
                <a:solidFill>
                  <a:srgbClr val="000000"/>
                </a:solidFill>
                <a:latin typeface="Times New Roman" panose="02020603050405020304" pitchFamily="65" charset="-122"/>
                <a:ea typeface="微软雅黑" panose="020B0503020204020204" pitchFamily="34" charset="-122"/>
              </a:rPr>
              <a:t>The team</a:t>
            </a:r>
            <a:r>
              <a:rPr lang="zh-CN" altLang="en-US" sz="2410" kern="0" dirty="0">
                <a:solidFill>
                  <a:srgbClr val="000000"/>
                </a:solidFill>
                <a:latin typeface="Times New Roman" panose="02020603050405020304" pitchFamily="65" charset="-122"/>
                <a:ea typeface="微软雅黑" panose="020B0503020204020204" pitchFamily="34" charset="-122"/>
              </a:rPr>
              <a:t> </a:t>
            </a:r>
            <a:r>
              <a:rPr lang="zh-CN" altLang="en-US" sz="2410" u="sng" kern="0" dirty="0">
                <a:solidFill>
                  <a:srgbClr val="000000"/>
                </a:solidFill>
                <a:latin typeface="Times New Roman" panose="02020603050405020304" pitchFamily="65" charset="-122"/>
                <a:ea typeface="微软雅黑" panose="020B0503020204020204" pitchFamily="34" charset="-122"/>
              </a:rPr>
              <a:t>are</a:t>
            </a:r>
            <a:r>
              <a:rPr lang="zh-CN" altLang="en-US" sz="2410" kern="0" dirty="0">
                <a:solidFill>
                  <a:srgbClr val="000000"/>
                </a:solidFill>
                <a:latin typeface="Times New Roman" panose="02020603050405020304" pitchFamily="65" charset="-122"/>
                <a:ea typeface="微软雅黑" panose="020B0503020204020204" pitchFamily="34" charset="-122"/>
              </a:rPr>
              <a:t> all good.</a:t>
            </a:r>
            <a:r>
              <a:rPr lang="en-US" altLang="zh-CN" sz="2410" kern="0" dirty="0">
                <a:solidFill>
                  <a:srgbClr val="000000"/>
                </a:solidFill>
                <a:latin typeface="Times New Roman" panose="02020603050405020304" pitchFamily="65"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微软雅黑" panose="020B0503020204020204" pitchFamily="34" charset="-122"/>
              </a:rPr>
              <a:t>这个队的队员都是好样的。</a:t>
            </a:r>
            <a:endParaRPr lang="zh-CN" altLang="en-US" dirty="0"/>
          </a:p>
          <a:p>
            <a:pPr marL="0" indent="0" eaLnBrk="0" latinLnBrk="1" hangingPunct="0">
              <a:lnSpc>
                <a:spcPct val="150000"/>
              </a:lnSpc>
              <a:spcBef>
                <a:spcPts val="145"/>
              </a:spcBef>
              <a:buNone/>
            </a:pPr>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828340"/>
            <a:ext cx="11831400" cy="386270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sym typeface="+mn-ea"/>
              </a:rPr>
              <a:t>(2)“the+形容词/分词”或all作主语</a:t>
            </a:r>
            <a:endParaRPr lang="zh-CN" altLang="en-US" sz="2410"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sym typeface="+mn-ea"/>
              </a:rPr>
              <a:t>如果指代事物,则谓语动词常用单数形式;如果指代人,则谓语动词常用复数形式。</a:t>
            </a:r>
            <a:endParaRPr lang="zh-CN" altLang="en-US" sz="2410" dirty="0"/>
          </a:p>
          <a:p>
            <a:pPr marL="0" indent="0" eaLnBrk="0" latinLnBrk="1" hangingPunct="0">
              <a:lnSpc>
                <a:spcPct val="150000"/>
              </a:lnSpc>
              <a:spcBef>
                <a:spcPts val="145"/>
              </a:spcBef>
              <a:buNone/>
            </a:pPr>
            <a:r>
              <a:rPr lang="zh-CN" altLang="en-US" sz="2410" u="sng" kern="0" dirty="0">
                <a:solidFill>
                  <a:srgbClr val="000000"/>
                </a:solidFill>
                <a:latin typeface="Times New Roman" panose="02020603050405020304" pitchFamily="65" charset="-122"/>
                <a:ea typeface="微软雅黑" panose="020B0503020204020204" pitchFamily="34" charset="-122"/>
                <a:sym typeface="+mn-ea"/>
              </a:rPr>
              <a:t>The injured</a:t>
            </a:r>
            <a:r>
              <a:rPr lang="zh-CN" altLang="en-US" sz="2410" kern="0" dirty="0">
                <a:solidFill>
                  <a:srgbClr val="000000"/>
                </a:solidFill>
                <a:latin typeface="Times New Roman" panose="02020603050405020304" pitchFamily="65" charset="-122"/>
                <a:ea typeface="微软雅黑" panose="020B0503020204020204" pitchFamily="34" charset="-122"/>
                <a:sym typeface="+mn-ea"/>
              </a:rPr>
              <a:t> </a:t>
            </a:r>
            <a:r>
              <a:rPr lang="zh-CN" altLang="en-US" sz="2410" u="sng" kern="0" dirty="0">
                <a:solidFill>
                  <a:srgbClr val="000000"/>
                </a:solidFill>
                <a:latin typeface="Times New Roman" panose="02020603050405020304" pitchFamily="65" charset="-122"/>
                <a:ea typeface="微软雅黑" panose="020B0503020204020204" pitchFamily="34" charset="-122"/>
                <a:sym typeface="+mn-ea"/>
              </a:rPr>
              <a:t>have been sent</a:t>
            </a:r>
            <a:r>
              <a:rPr lang="zh-CN" altLang="en-US" sz="2410" kern="0" dirty="0">
                <a:solidFill>
                  <a:srgbClr val="000000"/>
                </a:solidFill>
                <a:latin typeface="Times New Roman" panose="02020603050405020304" pitchFamily="65" charset="-122"/>
                <a:ea typeface="微软雅黑" panose="020B0503020204020204" pitchFamily="34" charset="-122"/>
                <a:sym typeface="+mn-ea"/>
              </a:rPr>
              <a:t> to the nearest hospital immediately. </a:t>
            </a:r>
            <a:endParaRPr lang="zh-CN" altLang="en-US" sz="2410"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sym typeface="+mn-ea"/>
              </a:rPr>
              <a:t>受伤人员已被马上送往了最近的医院。</a:t>
            </a:r>
            <a:endParaRPr lang="zh-CN" altLang="en-US" sz="2410" dirty="0"/>
          </a:p>
          <a:p>
            <a:pPr marL="0" indent="0" eaLnBrk="0" latinLnBrk="1" hangingPunct="0">
              <a:lnSpc>
                <a:spcPct val="150000"/>
              </a:lnSpc>
              <a:spcBef>
                <a:spcPts val="145"/>
              </a:spcBef>
              <a:buNone/>
            </a:pPr>
            <a:r>
              <a:rPr lang="zh-CN" altLang="en-US" sz="2410" u="sng" kern="0" dirty="0">
                <a:solidFill>
                  <a:srgbClr val="000000"/>
                </a:solidFill>
                <a:latin typeface="Times New Roman" panose="02020603050405020304" pitchFamily="65" charset="-122"/>
                <a:ea typeface="微软雅黑" panose="020B0503020204020204" pitchFamily="34" charset="-122"/>
              </a:rPr>
              <a:t>The beautiful</a:t>
            </a:r>
            <a:r>
              <a:rPr lang="zh-CN" altLang="en-US" sz="2410" kern="0" dirty="0">
                <a:solidFill>
                  <a:srgbClr val="000000"/>
                </a:solidFill>
                <a:latin typeface="Times New Roman" panose="02020603050405020304" pitchFamily="65" charset="-122"/>
                <a:ea typeface="微软雅黑" panose="020B0503020204020204" pitchFamily="34" charset="-122"/>
              </a:rPr>
              <a:t> </a:t>
            </a:r>
            <a:r>
              <a:rPr lang="zh-CN" altLang="en-US" sz="2410" u="sng" kern="0" dirty="0">
                <a:solidFill>
                  <a:srgbClr val="000000"/>
                </a:solidFill>
                <a:latin typeface="Times New Roman" panose="02020603050405020304" pitchFamily="65" charset="-122"/>
                <a:ea typeface="微软雅黑" panose="020B0503020204020204" pitchFamily="34" charset="-122"/>
              </a:rPr>
              <a:t>brings</a:t>
            </a:r>
            <a:r>
              <a:rPr lang="zh-CN" altLang="en-US" sz="2410" kern="0" dirty="0">
                <a:solidFill>
                  <a:srgbClr val="000000"/>
                </a:solidFill>
                <a:latin typeface="Times New Roman" panose="02020603050405020304" pitchFamily="65" charset="-122"/>
                <a:ea typeface="微软雅黑" panose="020B0503020204020204" pitchFamily="34" charset="-122"/>
              </a:rPr>
              <a:t> pleasure for all.</a:t>
            </a:r>
            <a:r>
              <a:rPr lang="en-US" altLang="zh-CN" sz="2410" kern="0" dirty="0">
                <a:solidFill>
                  <a:srgbClr val="000000"/>
                </a:solidFill>
                <a:latin typeface="Times New Roman" panose="02020603050405020304" pitchFamily="65"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微软雅黑" panose="020B0503020204020204" pitchFamily="34" charset="-122"/>
              </a:rPr>
              <a:t>美丽的事物给所有人带来快乐。</a:t>
            </a:r>
            <a:endParaRPr lang="zh-CN" altLang="en-US" dirty="0"/>
          </a:p>
          <a:p>
            <a:pPr marL="0" indent="0" eaLnBrk="0" latinLnBrk="1" hangingPunct="0">
              <a:lnSpc>
                <a:spcPct val="150000"/>
              </a:lnSpc>
              <a:spcBef>
                <a:spcPts val="145"/>
              </a:spcBef>
              <a:buNone/>
            </a:pPr>
            <a:r>
              <a:rPr lang="zh-CN" altLang="en-US" sz="2410" u="sng" kern="0" dirty="0">
                <a:solidFill>
                  <a:srgbClr val="000000"/>
                </a:solidFill>
                <a:latin typeface="Times New Roman" panose="02020603050405020304" pitchFamily="65" charset="-122"/>
                <a:ea typeface="微软雅黑" panose="020B0503020204020204" pitchFamily="34" charset="-122"/>
              </a:rPr>
              <a:t>All</a:t>
            </a:r>
            <a:r>
              <a:rPr lang="zh-CN" altLang="en-US" sz="2410" kern="0" dirty="0">
                <a:solidFill>
                  <a:srgbClr val="000000"/>
                </a:solidFill>
                <a:latin typeface="Times New Roman" panose="02020603050405020304" pitchFamily="65" charset="-122"/>
                <a:ea typeface="微软雅黑" panose="020B0503020204020204" pitchFamily="34" charset="-122"/>
              </a:rPr>
              <a:t> </a:t>
            </a:r>
            <a:r>
              <a:rPr lang="zh-CN" altLang="en-US" sz="2410" u="sng" kern="0" dirty="0">
                <a:solidFill>
                  <a:srgbClr val="000000"/>
                </a:solidFill>
                <a:latin typeface="Times New Roman" panose="02020603050405020304" pitchFamily="65" charset="-122"/>
                <a:ea typeface="微软雅黑" panose="020B0503020204020204" pitchFamily="34" charset="-122"/>
              </a:rPr>
              <a:t>are</a:t>
            </a:r>
            <a:r>
              <a:rPr lang="zh-CN" altLang="en-US" sz="2410" kern="0" dirty="0">
                <a:solidFill>
                  <a:srgbClr val="000000"/>
                </a:solidFill>
                <a:latin typeface="Times New Roman" panose="02020603050405020304" pitchFamily="65" charset="-122"/>
                <a:ea typeface="微软雅黑" panose="020B0503020204020204" pitchFamily="34" charset="-122"/>
              </a:rPr>
              <a:t> present and </a:t>
            </a:r>
            <a:r>
              <a:rPr lang="zh-CN" altLang="en-US" sz="2410" u="sng" kern="0" dirty="0">
                <a:solidFill>
                  <a:srgbClr val="000000"/>
                </a:solidFill>
                <a:latin typeface="Times New Roman" panose="02020603050405020304" pitchFamily="65" charset="-122"/>
                <a:ea typeface="微软雅黑" panose="020B0503020204020204" pitchFamily="34" charset="-122"/>
              </a:rPr>
              <a:t>all</a:t>
            </a:r>
            <a:r>
              <a:rPr lang="zh-CN" altLang="en-US" sz="2410" kern="0" dirty="0">
                <a:solidFill>
                  <a:srgbClr val="000000"/>
                </a:solidFill>
                <a:latin typeface="Times New Roman" panose="02020603050405020304" pitchFamily="65" charset="-122"/>
                <a:ea typeface="微软雅黑" panose="020B0503020204020204" pitchFamily="34" charset="-122"/>
              </a:rPr>
              <a:t> </a:t>
            </a:r>
            <a:r>
              <a:rPr lang="zh-CN" altLang="en-US" sz="2410" u="sng" kern="0" dirty="0">
                <a:solidFill>
                  <a:srgbClr val="000000"/>
                </a:solidFill>
                <a:latin typeface="Times New Roman" panose="02020603050405020304" pitchFamily="65" charset="-122"/>
                <a:ea typeface="微软雅黑" panose="020B0503020204020204" pitchFamily="34" charset="-122"/>
              </a:rPr>
              <a:t>is</a:t>
            </a:r>
            <a:r>
              <a:rPr lang="zh-CN" altLang="en-US" sz="2410" kern="0" dirty="0">
                <a:solidFill>
                  <a:srgbClr val="000000"/>
                </a:solidFill>
                <a:latin typeface="Times New Roman" panose="02020603050405020304" pitchFamily="65" charset="-122"/>
                <a:ea typeface="微软雅黑" panose="020B0503020204020204" pitchFamily="34" charset="-122"/>
              </a:rPr>
              <a:t> going on well.</a:t>
            </a:r>
            <a:r>
              <a:rPr lang="en-US" altLang="zh-CN" sz="2410" kern="0" dirty="0">
                <a:solidFill>
                  <a:srgbClr val="000000"/>
                </a:solidFill>
                <a:latin typeface="Times New Roman" panose="02020603050405020304" pitchFamily="65"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微软雅黑" panose="020B0503020204020204" pitchFamily="34" charset="-122"/>
              </a:rPr>
              <a:t>所有人都到场了,一切都在顺利进行。</a:t>
            </a:r>
            <a:endParaRPr lang="zh-CN" altLang="en-US" dirty="0"/>
          </a:p>
          <a:p>
            <a:pPr marL="0" indent="0" eaLnBrk="0" latinLnBrk="1" hangingPunct="0">
              <a:lnSpc>
                <a:spcPct val="150000"/>
              </a:lnSpc>
              <a:spcBef>
                <a:spcPts val="145"/>
              </a:spcBef>
              <a:buNone/>
            </a:pPr>
            <a:endParaRPr lang="zh-CN"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3220" y="828340"/>
            <a:ext cx="11831400" cy="382524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sym typeface="+mn-ea"/>
              </a:rPr>
              <a:t>(3)复合不定代词作主语</a:t>
            </a:r>
            <a:endParaRPr lang="zh-CN" altLang="en-US" sz="2410"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sym typeface="+mn-ea"/>
              </a:rPr>
              <a:t>复合不定代词something、anything、everything、nothing、somebody、anybody、ev-</a:t>
            </a:r>
            <a:br>
              <a:rPr sz="2410" dirty="0">
                <a:sym typeface="+mn-ea"/>
              </a:rPr>
            </a:br>
            <a:r>
              <a:rPr lang="zh-CN" altLang="en-US" sz="2410" kern="0" dirty="0">
                <a:solidFill>
                  <a:srgbClr val="000000"/>
                </a:solidFill>
                <a:latin typeface="Times New Roman" panose="02020603050405020304" pitchFamily="65" charset="-122"/>
                <a:ea typeface="微软雅黑" panose="020B0503020204020204" pitchFamily="34" charset="-122"/>
                <a:sym typeface="+mn-ea"/>
              </a:rPr>
              <a:t>erybody、nobody、someone、anyone、everyone等作主语时,谓语动词用单数形式。</a:t>
            </a:r>
            <a:endParaRPr lang="zh-CN" altLang="en-US" sz="2410"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sym typeface="+mn-ea"/>
              </a:rPr>
              <a:t>Whenever </a:t>
            </a:r>
            <a:r>
              <a:rPr lang="zh-CN" altLang="en-US" sz="2410" u="sng" kern="0" dirty="0">
                <a:solidFill>
                  <a:srgbClr val="000000"/>
                </a:solidFill>
                <a:latin typeface="Times New Roman" panose="02020603050405020304" pitchFamily="65" charset="-122"/>
                <a:ea typeface="微软雅黑" panose="020B0503020204020204" pitchFamily="34" charset="-122"/>
                <a:sym typeface="+mn-ea"/>
              </a:rPr>
              <a:t>someone</a:t>
            </a:r>
            <a:r>
              <a:rPr lang="zh-CN" altLang="en-US" sz="2410" kern="0" dirty="0">
                <a:solidFill>
                  <a:srgbClr val="000000"/>
                </a:solidFill>
                <a:latin typeface="Times New Roman" panose="02020603050405020304" pitchFamily="65" charset="-122"/>
                <a:ea typeface="微软雅黑" panose="020B0503020204020204" pitchFamily="34" charset="-122"/>
                <a:sym typeface="+mn-ea"/>
              </a:rPr>
              <a:t> </a:t>
            </a:r>
            <a:r>
              <a:rPr lang="zh-CN" altLang="en-US" sz="2410" u="sng" kern="0" dirty="0">
                <a:solidFill>
                  <a:srgbClr val="000000"/>
                </a:solidFill>
                <a:latin typeface="Times New Roman" panose="02020603050405020304" pitchFamily="65" charset="-122"/>
                <a:ea typeface="微软雅黑" panose="020B0503020204020204" pitchFamily="34" charset="-122"/>
                <a:sym typeface="+mn-ea"/>
              </a:rPr>
              <a:t>needs</a:t>
            </a:r>
            <a:r>
              <a:rPr lang="zh-CN" altLang="en-US" sz="2410" kern="0" dirty="0">
                <a:solidFill>
                  <a:srgbClr val="000000"/>
                </a:solidFill>
                <a:latin typeface="Times New Roman" panose="02020603050405020304" pitchFamily="65" charset="-122"/>
                <a:ea typeface="微软雅黑" panose="020B0503020204020204" pitchFamily="34" charset="-122"/>
                <a:sym typeface="+mn-ea"/>
              </a:rPr>
              <a:t> help, friends from all over the world can immediately provide </a:t>
            </a:r>
            <a:br>
              <a:rPr sz="2410" dirty="0">
                <a:sym typeface="+mn-ea"/>
              </a:rPr>
            </a:br>
            <a:r>
              <a:rPr lang="zh-CN" altLang="en-US" sz="2410" kern="0" dirty="0">
                <a:solidFill>
                  <a:srgbClr val="000000"/>
                </a:solidFill>
                <a:latin typeface="Times New Roman" panose="02020603050405020304" pitchFamily="65" charset="-122"/>
                <a:ea typeface="微软雅黑" panose="020B0503020204020204" pitchFamily="34" charset="-122"/>
                <a:sym typeface="+mn-ea"/>
              </a:rPr>
              <a:t>useful suggestions or information. 每当有人需要帮助时,来自世界各地的朋友可以立即</a:t>
            </a:r>
            <a:endParaRPr lang="zh-CN" altLang="en-US" sz="2410"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提供有用的建议或信息。</a:t>
            </a:r>
            <a:endParaRPr lang="zh-CN" altLang="en-US" dirty="0"/>
          </a:p>
          <a:p>
            <a:pPr marL="0" indent="0" eaLnBrk="0" latinLnBrk="1" hangingPunct="0">
              <a:lnSpc>
                <a:spcPct val="150000"/>
              </a:lnSpc>
              <a:spcBef>
                <a:spcPts val="145"/>
              </a:spcBef>
              <a:buNone/>
            </a:pPr>
            <a:endParaRPr lang="zh-CN"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11505" y="1475740"/>
            <a:ext cx="9857740" cy="170497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(4)动名词、不定式、从句作主语</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动名词、不定式和从句作主语时,谓语动词一般用单数形式。</a:t>
            </a:r>
            <a:endParaRPr lang="zh-CN" altLang="en-US" dirty="0"/>
          </a:p>
          <a:p>
            <a:pPr marL="0" indent="0" eaLnBrk="0" latinLnBrk="1" hangingPunct="0">
              <a:lnSpc>
                <a:spcPct val="150000"/>
              </a:lnSpc>
              <a:spcBef>
                <a:spcPts val="145"/>
              </a:spcBef>
              <a:buNone/>
            </a:pPr>
            <a:r>
              <a:rPr lang="zh-CN" altLang="en-US" sz="2410" u="sng" kern="0" dirty="0">
                <a:solidFill>
                  <a:srgbClr val="000000"/>
                </a:solidFill>
                <a:latin typeface="Times New Roman" panose="02020603050405020304" pitchFamily="65" charset="-122"/>
                <a:ea typeface="微软雅黑" panose="020B0503020204020204" pitchFamily="34" charset="-122"/>
              </a:rPr>
              <a:t>Swimming</a:t>
            </a:r>
            <a:r>
              <a:rPr lang="zh-CN" altLang="en-US" sz="2410" kern="0" dirty="0">
                <a:solidFill>
                  <a:srgbClr val="000000"/>
                </a:solidFill>
                <a:latin typeface="Times New Roman" panose="02020603050405020304" pitchFamily="65" charset="-122"/>
                <a:ea typeface="微软雅黑" panose="020B0503020204020204" pitchFamily="34" charset="-122"/>
              </a:rPr>
              <a:t> </a:t>
            </a:r>
            <a:r>
              <a:rPr lang="zh-CN" altLang="en-US" sz="2410" u="sng" kern="0" dirty="0">
                <a:solidFill>
                  <a:srgbClr val="000000"/>
                </a:solidFill>
                <a:latin typeface="Times New Roman" panose="02020603050405020304" pitchFamily="65" charset="-122"/>
                <a:ea typeface="微软雅黑" panose="020B0503020204020204" pitchFamily="34" charset="-122"/>
              </a:rPr>
              <a:t>is</a:t>
            </a:r>
            <a:r>
              <a:rPr lang="zh-CN" altLang="en-US" sz="2410" kern="0" dirty="0">
                <a:solidFill>
                  <a:srgbClr val="000000"/>
                </a:solidFill>
                <a:latin typeface="Times New Roman" panose="02020603050405020304" pitchFamily="65" charset="-122"/>
                <a:ea typeface="微软雅黑" panose="020B0503020204020204" pitchFamily="34" charset="-122"/>
              </a:rPr>
              <a:t> a good sport.</a:t>
            </a:r>
            <a:r>
              <a:rPr lang="en-US" altLang="zh-CN" sz="2410" kern="0" dirty="0">
                <a:solidFill>
                  <a:srgbClr val="000000"/>
                </a:solidFill>
                <a:latin typeface="Times New Roman" panose="02020603050405020304" pitchFamily="65"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微软雅黑" panose="020B0503020204020204" pitchFamily="34" charset="-122"/>
              </a:rPr>
              <a:t>游泳是一项很好的运动。</a:t>
            </a:r>
            <a:endParaRPr lang="zh-CN" altLang="en-US" dirty="0"/>
          </a:p>
        </p:txBody>
      </p:sp>
      <p:sp>
        <p:nvSpPr>
          <p:cNvPr id="3" name="TextBox 2"/>
          <p:cNvSpPr txBox="1"/>
          <p:nvPr/>
        </p:nvSpPr>
        <p:spPr>
          <a:xfrm>
            <a:off x="539120" y="3492695"/>
            <a:ext cx="11831400" cy="94170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000" b="1" kern="0" dirty="0">
                <a:solidFill>
                  <a:srgbClr val="953FA3"/>
                </a:solidFill>
                <a:latin typeface="Times New Roman" panose="02020603050405020304" pitchFamily="65" charset="-122"/>
                <a:ea typeface="微软雅黑" panose="020B0503020204020204" pitchFamily="34" charset="-122"/>
              </a:rPr>
              <a:t>注意</a:t>
            </a:r>
            <a:r>
              <a:rPr lang="zh-CN" altLang="en-US" sz="2000" kern="0" dirty="0">
                <a:solidFill>
                  <a:srgbClr val="000000"/>
                </a:solidFill>
                <a:latin typeface="Times New Roman" panose="02020603050405020304" pitchFamily="18" charset="0"/>
                <a:ea typeface="微软雅黑" panose="020B0503020204020204" pitchFamily="34" charset="-122"/>
                <a:sym typeface="Times New Roman" panose="02020603050405020304" pitchFamily="18" charset="0"/>
              </a:rPr>
              <a:t>    </a:t>
            </a: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what引导的从句作主语时,谓语动词的单复数取决于作表语的名词的单复数。</a:t>
            </a:r>
            <a:endParaRPr lang="zh-CN" altLang="en-US" sz="2000" dirty="0">
              <a:latin typeface="Times New Roman" panose="02020603050405020304" pitchFamily="18" charset="0"/>
              <a:ea typeface="微软雅黑" panose="020B0503020204020204" pitchFamily="34" charset="-122"/>
              <a:sym typeface="Times New Roman" panose="02020603050405020304" pitchFamily="18" charset="0"/>
            </a:endParaRPr>
          </a:p>
          <a:p>
            <a:pPr marL="0" indent="0" eaLnBrk="0" latinLnBrk="1" hangingPunct="0">
              <a:lnSpc>
                <a:spcPct val="150000"/>
              </a:lnSpc>
              <a:spcBef>
                <a:spcPts val="145"/>
              </a:spcBef>
              <a:buNone/>
            </a:pP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What I need </a:t>
            </a:r>
            <a:r>
              <a:rPr lang="zh-CN" altLang="en-US" sz="2000" u="sng" kern="0" dirty="0">
                <a:solidFill>
                  <a:srgbClr val="000000"/>
                </a:solidFill>
                <a:latin typeface="Times New Roman" panose="02020603050405020304" pitchFamily="18" charset="0"/>
                <a:ea typeface="楷体" panose="02010609060101010101" charset="-122"/>
                <a:cs typeface="Times New Roman" panose="02020603050405020304" pitchFamily="18" charset="0"/>
              </a:rPr>
              <a:t>is</a:t>
            </a: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zh-CN" altLang="en-US" sz="2000" u="sng" kern="0" dirty="0">
                <a:solidFill>
                  <a:srgbClr val="000000"/>
                </a:solidFill>
                <a:latin typeface="Times New Roman" panose="02020603050405020304" pitchFamily="18" charset="0"/>
                <a:ea typeface="楷体" panose="02010609060101010101" charset="-122"/>
                <a:cs typeface="Times New Roman" panose="02020603050405020304" pitchFamily="18" charset="0"/>
              </a:rPr>
              <a:t>a book</a:t>
            </a: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 我需要的是一本书。</a:t>
            </a:r>
            <a:r>
              <a:rPr lang="en-US" altLang="zh-CN"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What I need </a:t>
            </a:r>
            <a:r>
              <a:rPr lang="zh-CN" altLang="en-US" sz="2000" u="sng" kern="0" dirty="0">
                <a:solidFill>
                  <a:srgbClr val="000000"/>
                </a:solidFill>
                <a:latin typeface="Times New Roman" panose="02020603050405020304" pitchFamily="18" charset="0"/>
                <a:ea typeface="楷体" panose="02010609060101010101" charset="-122"/>
                <a:cs typeface="Times New Roman" panose="02020603050405020304" pitchFamily="18" charset="0"/>
              </a:rPr>
              <a:t>are</a:t>
            </a: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zh-CN" altLang="en-US" sz="2000" u="sng" kern="0" dirty="0">
                <a:solidFill>
                  <a:srgbClr val="000000"/>
                </a:solidFill>
                <a:latin typeface="Times New Roman" panose="02020603050405020304" pitchFamily="18" charset="0"/>
                <a:ea typeface="楷体" panose="02010609060101010101" charset="-122"/>
                <a:cs typeface="Times New Roman" panose="02020603050405020304" pitchFamily="18" charset="0"/>
              </a:rPr>
              <a:t>some books</a:t>
            </a: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 我需要的是一些书。</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46" y="467941"/>
            <a:ext cx="11831400" cy="49340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(5)特殊名词作主语</a:t>
            </a:r>
          </a:p>
        </p:txBody>
      </p:sp>
      <p:graphicFrame>
        <p:nvGraphicFramePr>
          <p:cNvPr id="4" name="表格 2"/>
          <p:cNvGraphicFramePr>
            <a:graphicFrameLocks noGrp="1"/>
          </p:cNvGraphicFramePr>
          <p:nvPr/>
        </p:nvGraphicFramePr>
        <p:xfrm>
          <a:off x="467365" y="1115631"/>
          <a:ext cx="11268000" cy="5433823"/>
        </p:xfrm>
        <a:graphic>
          <a:graphicData uri="http://schemas.openxmlformats.org/drawingml/2006/table">
            <a:tbl>
              <a:tblPr/>
              <a:tblGrid>
                <a:gridCol w="3498215">
                  <a:extLst>
                    <a:ext uri="{9D8B030D-6E8A-4147-A177-3AD203B41FA5}">
                      <a16:colId xmlns:a16="http://schemas.microsoft.com/office/drawing/2014/main" val="20000"/>
                    </a:ext>
                  </a:extLst>
                </a:gridCol>
                <a:gridCol w="1499870">
                  <a:extLst>
                    <a:ext uri="{9D8B030D-6E8A-4147-A177-3AD203B41FA5}">
                      <a16:colId xmlns:a16="http://schemas.microsoft.com/office/drawing/2014/main" val="20001"/>
                    </a:ext>
                  </a:extLst>
                </a:gridCol>
                <a:gridCol w="6269915">
                  <a:extLst>
                    <a:ext uri="{9D8B030D-6E8A-4147-A177-3AD203B41FA5}">
                      <a16:colId xmlns:a16="http://schemas.microsoft.com/office/drawing/2014/main" val="20002"/>
                    </a:ext>
                  </a:extLst>
                </a:gridCol>
              </a:tblGrid>
              <a:tr h="360000">
                <a:tc>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主语</a:t>
                      </a:r>
                    </a:p>
                  </a:txBody>
                  <a:tcPr marL="45720" marR="45720"/>
                </a:tc>
                <a:tc>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谓语</a:t>
                      </a:r>
                    </a:p>
                  </a:txBody>
                  <a:tcPr marL="45720" marR="45720"/>
                </a:tc>
                <a:tc>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例句</a:t>
                      </a:r>
                    </a:p>
                  </a:txBody>
                  <a:tcPr marL="45720" marR="45720"/>
                </a:tc>
                <a:extLst>
                  <a:ext uri="{0D108BD9-81ED-4DB2-BD59-A6C34878D82A}">
                    <a16:rowId xmlns:a16="http://schemas.microsoft.com/office/drawing/2014/main" val="10000"/>
                  </a:ext>
                </a:extLst>
              </a:tr>
              <a:tr h="360000">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表示时间、距离、长度、金额、重量等的名词</a:t>
                      </a:r>
                    </a:p>
                  </a:txBody>
                  <a:tcPr marL="45720" marR="45720"/>
                </a:tc>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单数形式</a:t>
                      </a:r>
                    </a:p>
                  </a:txBody>
                  <a:tcPr marL="45720" marR="45720"/>
                </a:tc>
                <a:tc>
                  <a:txBody>
                    <a:bodyPr/>
                    <a:lstStyle/>
                    <a:p>
                      <a:pPr eaLnBrk="0" latinLnBrk="1" hangingPunct="0">
                        <a:lnSpc>
                          <a:spcPct val="150000"/>
                        </a:lnSpc>
                        <a:spcBef>
                          <a:spcPts val="0"/>
                        </a:spcBef>
                      </a:pPr>
                      <a:r>
                        <a:rPr lang="zh-CN" altLang="en-US" sz="1815" u="sng" kern="0" dirty="0">
                          <a:solidFill>
                            <a:srgbClr val="000000"/>
                          </a:solidFill>
                          <a:latin typeface="Times New Roman" panose="02020603050405020304" pitchFamily="65" charset="-122"/>
                          <a:ea typeface="宋体" panose="02010600030101010101" pitchFamily="2" charset="-122"/>
                        </a:rPr>
                        <a:t>Twenty years</a:t>
                      </a:r>
                      <a:r>
                        <a:rPr lang="zh-CN" altLang="en-US" sz="1815" kern="0" dirty="0">
                          <a:solidFill>
                            <a:srgbClr val="000000"/>
                          </a:solidFill>
                          <a:latin typeface="Times New Roman" panose="02020603050405020304" pitchFamily="65" charset="-122"/>
                          <a:ea typeface="宋体" panose="02010600030101010101" pitchFamily="2" charset="-122"/>
                        </a:rPr>
                        <a:t> </a:t>
                      </a:r>
                      <a:r>
                        <a:rPr lang="zh-CN" altLang="en-US" sz="1815" u="sng" kern="0" dirty="0">
                          <a:solidFill>
                            <a:srgbClr val="000000"/>
                          </a:solidFill>
                          <a:latin typeface="Times New Roman" panose="02020603050405020304" pitchFamily="65" charset="-122"/>
                          <a:ea typeface="宋体" panose="02010600030101010101" pitchFamily="2" charset="-122"/>
                        </a:rPr>
                        <a:t>is</a:t>
                      </a:r>
                      <a:r>
                        <a:rPr lang="zh-CN" altLang="en-US" sz="1815" kern="0" dirty="0">
                          <a:solidFill>
                            <a:srgbClr val="000000"/>
                          </a:solidFill>
                          <a:latin typeface="Times New Roman" panose="02020603050405020304" pitchFamily="65" charset="-122"/>
                          <a:ea typeface="宋体" panose="02010600030101010101" pitchFamily="2" charset="-122"/>
                        </a:rPr>
                        <a:t> a long time. 二十年是一段很长的时间。</a:t>
                      </a:r>
                    </a:p>
                    <a:p>
                      <a:pPr eaLnBrk="0" latinLnBrk="1" hangingPunct="0">
                        <a:lnSpc>
                          <a:spcPct val="150000"/>
                        </a:lnSpc>
                        <a:spcBef>
                          <a:spcPts val="0"/>
                        </a:spcBef>
                      </a:pPr>
                      <a:r>
                        <a:rPr lang="zh-CN" altLang="en-US" sz="1815" u="sng" kern="0" dirty="0">
                          <a:solidFill>
                            <a:srgbClr val="000000"/>
                          </a:solidFill>
                          <a:latin typeface="Times New Roman" panose="02020603050405020304" pitchFamily="65" charset="-122"/>
                          <a:ea typeface="宋体" panose="02010600030101010101" pitchFamily="2" charset="-122"/>
                        </a:rPr>
                        <a:t>Four thousand dollars</a:t>
                      </a:r>
                      <a:r>
                        <a:rPr lang="zh-CN" altLang="en-US" sz="1815" kern="0" dirty="0">
                          <a:solidFill>
                            <a:srgbClr val="000000"/>
                          </a:solidFill>
                          <a:latin typeface="Times New Roman" panose="02020603050405020304" pitchFamily="65" charset="-122"/>
                          <a:ea typeface="宋体" panose="02010600030101010101" pitchFamily="2" charset="-122"/>
                        </a:rPr>
                        <a:t> </a:t>
                      </a:r>
                      <a:r>
                        <a:rPr lang="zh-CN" altLang="en-US" sz="1815" u="sng" kern="0" dirty="0">
                          <a:solidFill>
                            <a:srgbClr val="000000"/>
                          </a:solidFill>
                          <a:latin typeface="Times New Roman" panose="02020603050405020304" pitchFamily="65" charset="-122"/>
                          <a:ea typeface="宋体" panose="02010600030101010101" pitchFamily="2" charset="-122"/>
                        </a:rPr>
                        <a:t>is</a:t>
                      </a:r>
                      <a:r>
                        <a:rPr lang="zh-CN" altLang="en-US" sz="1815" kern="0" dirty="0">
                          <a:solidFill>
                            <a:srgbClr val="000000"/>
                          </a:solidFill>
                          <a:latin typeface="Times New Roman" panose="02020603050405020304" pitchFamily="65" charset="-122"/>
                          <a:ea typeface="宋体" panose="02010600030101010101" pitchFamily="2" charset="-122"/>
                        </a:rPr>
                        <a:t> more than she can afford.</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她付不起4000美元。</a:t>
                      </a:r>
                    </a:p>
                  </a:txBody>
                  <a:tcPr marL="45720" marR="45720"/>
                </a:tc>
                <a:extLst>
                  <a:ext uri="{0D108BD9-81ED-4DB2-BD59-A6C34878D82A}">
                    <a16:rowId xmlns:a16="http://schemas.microsoft.com/office/drawing/2014/main" val="10001"/>
                  </a:ext>
                </a:extLst>
              </a:tr>
              <a:tr h="360000">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以-s结尾的表示书名、国名、组织</a:t>
                      </a:r>
                      <a:br>
                        <a:rPr lang="zh-CN" altLang="en-US" sz="1815" kern="0" dirty="0">
                          <a:solidFill>
                            <a:srgbClr val="000000"/>
                          </a:solidFill>
                          <a:latin typeface="Times New Roman" panose="02020603050405020304" pitchFamily="65" charset="-122"/>
                          <a:ea typeface="宋体" panose="02010600030101010101" pitchFamily="2" charset="-122"/>
                        </a:rPr>
                      </a:br>
                      <a:r>
                        <a:rPr lang="zh-CN" altLang="en-US" sz="1815" kern="0" dirty="0">
                          <a:solidFill>
                            <a:srgbClr val="000000"/>
                          </a:solidFill>
                          <a:latin typeface="Times New Roman" panose="02020603050405020304" pitchFamily="65" charset="-122"/>
                          <a:ea typeface="宋体" panose="02010600030101010101" pitchFamily="2" charset="-122"/>
                        </a:rPr>
                        <a:t>机构名称等(人的意识产物)的名词</a:t>
                      </a:r>
                    </a:p>
                  </a:txBody>
                  <a:tcPr marL="45720" marR="45720"/>
                </a:tc>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单数形式</a:t>
                      </a:r>
                    </a:p>
                  </a:txBody>
                  <a:tcPr marL="45720" marR="45720"/>
                </a:tc>
                <a:tc>
                  <a:txBody>
                    <a:bodyPr/>
                    <a:lstStyle/>
                    <a:p>
                      <a:pPr eaLnBrk="0" latinLnBrk="1" hangingPunct="0">
                        <a:lnSpc>
                          <a:spcPct val="150000"/>
                        </a:lnSpc>
                        <a:spcBef>
                          <a:spcPts val="0"/>
                        </a:spcBef>
                      </a:pPr>
                      <a:r>
                        <a:rPr lang="zh-CN" altLang="en-US" sz="1815" i="1" u="sng" kern="0" dirty="0">
                          <a:solidFill>
                            <a:srgbClr val="000000"/>
                          </a:solidFill>
                          <a:latin typeface="Times New Roman" panose="02020603050405020304" pitchFamily="65" charset="-122"/>
                          <a:ea typeface="宋体" panose="02010600030101010101" pitchFamily="2" charset="-122"/>
                        </a:rPr>
                        <a:t>The</a:t>
                      </a:r>
                      <a:r>
                        <a:rPr lang="zh-CN" altLang="en-US" sz="1815" u="sng" kern="0" dirty="0">
                          <a:solidFill>
                            <a:srgbClr val="000000"/>
                          </a:solidFill>
                          <a:latin typeface="Times New Roman" panose="02020603050405020304" pitchFamily="65" charset="-122"/>
                          <a:ea typeface="宋体" panose="02010600030101010101" pitchFamily="2" charset="-122"/>
                        </a:rPr>
                        <a:t> </a:t>
                      </a:r>
                      <a:r>
                        <a:rPr lang="zh-CN" altLang="en-US" sz="1815" i="1" u="sng" kern="0" dirty="0">
                          <a:solidFill>
                            <a:srgbClr val="000000"/>
                          </a:solidFill>
                          <a:latin typeface="Times New Roman" panose="02020603050405020304" pitchFamily="65" charset="-122"/>
                          <a:ea typeface="宋体" panose="02010600030101010101" pitchFamily="2" charset="-122"/>
                        </a:rPr>
                        <a:t>New</a:t>
                      </a:r>
                      <a:r>
                        <a:rPr lang="zh-CN" altLang="en-US" sz="1815" u="sng" kern="0" dirty="0">
                          <a:solidFill>
                            <a:srgbClr val="000000"/>
                          </a:solidFill>
                          <a:latin typeface="Times New Roman" panose="02020603050405020304" pitchFamily="65" charset="-122"/>
                          <a:ea typeface="宋体" panose="02010600030101010101" pitchFamily="2" charset="-122"/>
                        </a:rPr>
                        <a:t> </a:t>
                      </a:r>
                      <a:r>
                        <a:rPr lang="zh-CN" altLang="en-US" sz="1815" i="1" u="sng" kern="0" dirty="0">
                          <a:solidFill>
                            <a:srgbClr val="000000"/>
                          </a:solidFill>
                          <a:latin typeface="Times New Roman" panose="02020603050405020304" pitchFamily="65" charset="-122"/>
                          <a:ea typeface="宋体" panose="02010600030101010101" pitchFamily="2" charset="-122"/>
                        </a:rPr>
                        <a:t>York</a:t>
                      </a:r>
                      <a:r>
                        <a:rPr lang="zh-CN" altLang="en-US" sz="1815" u="sng" kern="0" dirty="0">
                          <a:solidFill>
                            <a:srgbClr val="000000"/>
                          </a:solidFill>
                          <a:latin typeface="Times New Roman" panose="02020603050405020304" pitchFamily="65" charset="-122"/>
                          <a:ea typeface="宋体" panose="02010600030101010101" pitchFamily="2" charset="-122"/>
                        </a:rPr>
                        <a:t> </a:t>
                      </a:r>
                      <a:r>
                        <a:rPr lang="zh-CN" altLang="en-US" sz="1815" i="1" u="sng" kern="0" dirty="0">
                          <a:solidFill>
                            <a:srgbClr val="000000"/>
                          </a:solidFill>
                          <a:latin typeface="Times New Roman" panose="02020603050405020304" pitchFamily="65" charset="-122"/>
                          <a:ea typeface="宋体" panose="02010600030101010101" pitchFamily="2" charset="-122"/>
                        </a:rPr>
                        <a:t>Times</a:t>
                      </a:r>
                      <a:r>
                        <a:rPr lang="zh-CN" altLang="en-US" sz="1815" kern="0" dirty="0">
                          <a:solidFill>
                            <a:srgbClr val="000000"/>
                          </a:solidFill>
                          <a:latin typeface="Times New Roman" panose="02020603050405020304" pitchFamily="65" charset="-122"/>
                          <a:ea typeface="宋体" panose="02010600030101010101" pitchFamily="2" charset="-122"/>
                        </a:rPr>
                        <a:t> </a:t>
                      </a:r>
                      <a:r>
                        <a:rPr lang="zh-CN" altLang="en-US" sz="1815" u="sng" kern="0" dirty="0">
                          <a:solidFill>
                            <a:srgbClr val="000000"/>
                          </a:solidFill>
                          <a:latin typeface="Times New Roman" panose="02020603050405020304" pitchFamily="65" charset="-122"/>
                          <a:ea typeface="宋体" panose="02010600030101010101" pitchFamily="2" charset="-122"/>
                        </a:rPr>
                        <a:t>is</a:t>
                      </a:r>
                      <a:r>
                        <a:rPr lang="zh-CN" altLang="en-US" sz="1815" kern="0" dirty="0">
                          <a:solidFill>
                            <a:srgbClr val="000000"/>
                          </a:solidFill>
                          <a:latin typeface="Times New Roman" panose="02020603050405020304" pitchFamily="65" charset="-122"/>
                          <a:ea typeface="宋体" panose="02010600030101010101" pitchFamily="2" charset="-122"/>
                        </a:rPr>
                        <a:t> a popular newspaper in the US. </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《纽约时报》在美国是受欢迎的报纸。</a:t>
                      </a:r>
                    </a:p>
                  </a:txBody>
                  <a:tcPr marL="45720" marR="45720"/>
                </a:tc>
                <a:extLst>
                  <a:ext uri="{0D108BD9-81ED-4DB2-BD59-A6C34878D82A}">
                    <a16:rowId xmlns:a16="http://schemas.microsoft.com/office/drawing/2014/main" val="10002"/>
                  </a:ext>
                </a:extLst>
              </a:tr>
              <a:tr h="360000">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以-s结尾的表示河流、山脉、群</a:t>
                      </a:r>
                      <a:br>
                        <a:rPr lang="zh-CN" altLang="en-US" sz="1815" kern="0" dirty="0">
                          <a:solidFill>
                            <a:srgbClr val="000000"/>
                          </a:solidFill>
                          <a:latin typeface="Times New Roman" panose="02020603050405020304" pitchFamily="65" charset="-122"/>
                          <a:ea typeface="宋体" panose="02010600030101010101" pitchFamily="2" charset="-122"/>
                        </a:rPr>
                      </a:br>
                      <a:r>
                        <a:rPr lang="zh-CN" altLang="en-US" sz="1815" kern="0" dirty="0">
                          <a:solidFill>
                            <a:srgbClr val="000000"/>
                          </a:solidFill>
                          <a:latin typeface="Times New Roman" panose="02020603050405020304" pitchFamily="65" charset="-122"/>
                          <a:ea typeface="宋体" panose="02010600030101010101" pitchFamily="2" charset="-122"/>
                        </a:rPr>
                        <a:t>岛、瀑布等自然事物名称的名词</a:t>
                      </a:r>
                    </a:p>
                  </a:txBody>
                  <a:tcPr marL="45720" marR="45720"/>
                </a:tc>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复数形式</a:t>
                      </a:r>
                    </a:p>
                  </a:txBody>
                  <a:tcPr marL="45720" marR="45720"/>
                </a:tc>
                <a:tc>
                  <a:txBody>
                    <a:bodyPr/>
                    <a:lstStyle/>
                    <a:p>
                      <a:pPr eaLnBrk="0" latinLnBrk="1" hangingPunct="0">
                        <a:lnSpc>
                          <a:spcPct val="150000"/>
                        </a:lnSpc>
                        <a:spcBef>
                          <a:spcPts val="0"/>
                        </a:spcBef>
                      </a:pPr>
                      <a:r>
                        <a:rPr lang="zh-CN" altLang="en-US" sz="1815" u="sng" kern="0" dirty="0">
                          <a:solidFill>
                            <a:srgbClr val="000000"/>
                          </a:solidFill>
                          <a:latin typeface="Times New Roman" panose="02020603050405020304" pitchFamily="65" charset="-122"/>
                          <a:ea typeface="宋体" panose="02010600030101010101" pitchFamily="2" charset="-122"/>
                        </a:rPr>
                        <a:t>The Philippines</a:t>
                      </a:r>
                      <a:r>
                        <a:rPr lang="zh-CN" altLang="en-US" sz="1815" kern="0" dirty="0">
                          <a:solidFill>
                            <a:srgbClr val="000000"/>
                          </a:solidFill>
                          <a:latin typeface="Times New Roman" panose="02020603050405020304" pitchFamily="65" charset="-122"/>
                          <a:ea typeface="宋体" panose="02010600030101010101" pitchFamily="2" charset="-122"/>
                        </a:rPr>
                        <a:t> </a:t>
                      </a:r>
                      <a:r>
                        <a:rPr lang="zh-CN" altLang="en-US" sz="1815" u="sng" kern="0" dirty="0">
                          <a:solidFill>
                            <a:srgbClr val="000000"/>
                          </a:solidFill>
                          <a:latin typeface="Times New Roman" panose="02020603050405020304" pitchFamily="65" charset="-122"/>
                          <a:ea typeface="宋体" panose="02010600030101010101" pitchFamily="2" charset="-122"/>
                        </a:rPr>
                        <a:t>are</a:t>
                      </a:r>
                      <a:r>
                        <a:rPr lang="zh-CN" altLang="en-US" sz="1815" kern="0" dirty="0">
                          <a:solidFill>
                            <a:srgbClr val="000000"/>
                          </a:solidFill>
                          <a:latin typeface="Times New Roman" panose="02020603050405020304" pitchFamily="65" charset="-122"/>
                          <a:ea typeface="宋体" panose="02010600030101010101" pitchFamily="2" charset="-122"/>
                        </a:rPr>
                        <a:t> in the Pacific Ocean. </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菲律宾群岛位于太平洋。</a:t>
                      </a:r>
                    </a:p>
                  </a:txBody>
                  <a:tcPr marL="45720" marR="45720"/>
                </a:tc>
                <a:extLst>
                  <a:ext uri="{0D108BD9-81ED-4DB2-BD59-A6C34878D82A}">
                    <a16:rowId xmlns:a16="http://schemas.microsoft.com/office/drawing/2014/main" val="10003"/>
                  </a:ext>
                </a:extLst>
              </a:tr>
              <a:tr h="360000">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单复数同形的名词(means、series、species、deer、sheep等)</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根据该名词所表达的单复数概念决定</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He noticed that several </a:t>
                      </a:r>
                      <a:r>
                        <a:rPr lang="zh-CN" altLang="en-US" sz="1815" u="sng" kern="0" dirty="0">
                          <a:solidFill>
                            <a:srgbClr val="000000"/>
                          </a:solidFill>
                          <a:latin typeface="Times New Roman" panose="02020603050405020304" pitchFamily="65" charset="-122"/>
                          <a:ea typeface="宋体" panose="02010600030101010101" pitchFamily="2" charset="-122"/>
                        </a:rPr>
                        <a:t>species</a:t>
                      </a:r>
                      <a:r>
                        <a:rPr lang="zh-CN" altLang="en-US" sz="1815" kern="0" dirty="0">
                          <a:solidFill>
                            <a:srgbClr val="000000"/>
                          </a:solidFill>
                          <a:latin typeface="Times New Roman" panose="02020603050405020304" pitchFamily="65" charset="-122"/>
                          <a:ea typeface="宋体" panose="02010600030101010101" pitchFamily="2" charset="-122"/>
                        </a:rPr>
                        <a:t> of animals </a:t>
                      </a:r>
                      <a:r>
                        <a:rPr lang="zh-CN" altLang="en-US" sz="1815" u="sng" kern="0" dirty="0">
                          <a:solidFill>
                            <a:srgbClr val="000000"/>
                          </a:solidFill>
                          <a:latin typeface="Times New Roman" panose="02020603050405020304" pitchFamily="65" charset="-122"/>
                          <a:ea typeface="宋体" panose="02010600030101010101" pitchFamily="2" charset="-122"/>
                        </a:rPr>
                        <a:t>were</a:t>
                      </a:r>
                      <a:r>
                        <a:rPr lang="zh-CN" altLang="en-US" sz="1815" kern="0" dirty="0">
                          <a:solidFill>
                            <a:srgbClr val="000000"/>
                          </a:solidFill>
                          <a:latin typeface="Times New Roman" panose="02020603050405020304" pitchFamily="65" charset="-122"/>
                          <a:ea typeface="宋体" panose="02010600030101010101" pitchFamily="2" charset="-122"/>
                        </a:rPr>
                        <a:t> very similar to </a:t>
                      </a:r>
                      <a:endParaRPr lang="en-US" altLang="zh-CN" sz="1815" kern="0" dirty="0">
                        <a:solidFill>
                          <a:srgbClr val="000000"/>
                        </a:solidFill>
                        <a:latin typeface="Times New Roman" panose="02020603050405020304" pitchFamily="65" charset="-122"/>
                        <a:ea typeface="宋体" panose="02010600030101010101" pitchFamily="2" charset="-122"/>
                      </a:endParaRP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each other. 他注意到有几种动物彼此非常相似。</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The only </a:t>
                      </a:r>
                      <a:r>
                        <a:rPr lang="zh-CN" altLang="en-US" sz="1815" u="sng" kern="0" dirty="0">
                          <a:solidFill>
                            <a:srgbClr val="000000"/>
                          </a:solidFill>
                          <a:latin typeface="Times New Roman" panose="02020603050405020304" pitchFamily="65" charset="-122"/>
                          <a:ea typeface="宋体" panose="02010600030101010101" pitchFamily="2" charset="-122"/>
                        </a:rPr>
                        <a:t>means</a:t>
                      </a:r>
                      <a:r>
                        <a:rPr lang="zh-CN" altLang="en-US" sz="1815" kern="0" dirty="0">
                          <a:solidFill>
                            <a:srgbClr val="000000"/>
                          </a:solidFill>
                          <a:latin typeface="Times New Roman" panose="02020603050405020304" pitchFamily="65" charset="-122"/>
                          <a:ea typeface="宋体" panose="02010600030101010101" pitchFamily="2" charset="-122"/>
                        </a:rPr>
                        <a:t> of communication </a:t>
                      </a:r>
                      <a:r>
                        <a:rPr lang="zh-CN" altLang="en-US" sz="1815" u="sng" kern="0" dirty="0">
                          <a:solidFill>
                            <a:srgbClr val="000000"/>
                          </a:solidFill>
                          <a:latin typeface="Times New Roman" panose="02020603050405020304" pitchFamily="65" charset="-122"/>
                          <a:ea typeface="宋体" panose="02010600030101010101" pitchFamily="2" charset="-122"/>
                        </a:rPr>
                        <a:t>was</a:t>
                      </a:r>
                      <a:r>
                        <a:rPr lang="zh-CN" altLang="en-US" sz="1815" kern="0" dirty="0">
                          <a:solidFill>
                            <a:srgbClr val="000000"/>
                          </a:solidFill>
                          <a:latin typeface="Times New Roman" panose="02020603050405020304" pitchFamily="65" charset="-122"/>
                          <a:ea typeface="宋体" panose="02010600030101010101" pitchFamily="2" charset="-122"/>
                        </a:rPr>
                        <a:t> sign language.</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唯一的交流方法是手势语。</a:t>
                      </a:r>
                    </a:p>
                  </a:txBody>
                  <a:tcPr marL="45720" marR="45720"/>
                </a:tc>
                <a:extLst>
                  <a:ext uri="{0D108BD9-81ED-4DB2-BD59-A6C34878D82A}">
                    <a16:rowId xmlns:a16="http://schemas.microsoft.com/office/drawing/2014/main" val="10004"/>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611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2.主语含有并列连词</a:t>
            </a:r>
            <a:endParaRPr lang="zh-CN" altLang="en-US" b="1"/>
          </a:p>
        </p:txBody>
      </p:sp>
      <p:graphicFrame>
        <p:nvGraphicFramePr>
          <p:cNvPr id="3" name="表格 2"/>
          <p:cNvGraphicFramePr>
            <a:graphicFrameLocks noGrp="1"/>
          </p:cNvGraphicFramePr>
          <p:nvPr>
            <p:custDataLst>
              <p:tags r:id="rId1"/>
            </p:custDataLst>
          </p:nvPr>
        </p:nvGraphicFramePr>
        <p:xfrm>
          <a:off x="755015" y="1619885"/>
          <a:ext cx="10672445" cy="2485390"/>
        </p:xfrm>
        <a:graphic>
          <a:graphicData uri="http://schemas.openxmlformats.org/drawingml/2006/table">
            <a:tbl>
              <a:tblPr/>
              <a:tblGrid>
                <a:gridCol w="2399030">
                  <a:extLst>
                    <a:ext uri="{9D8B030D-6E8A-4147-A177-3AD203B41FA5}">
                      <a16:colId xmlns:a16="http://schemas.microsoft.com/office/drawing/2014/main" val="20000"/>
                    </a:ext>
                  </a:extLst>
                </a:gridCol>
                <a:gridCol w="2929890">
                  <a:extLst>
                    <a:ext uri="{9D8B030D-6E8A-4147-A177-3AD203B41FA5}">
                      <a16:colId xmlns:a16="http://schemas.microsoft.com/office/drawing/2014/main" val="20001"/>
                    </a:ext>
                  </a:extLst>
                </a:gridCol>
                <a:gridCol w="5343525">
                  <a:extLst>
                    <a:ext uri="{9D8B030D-6E8A-4147-A177-3AD203B41FA5}">
                      <a16:colId xmlns:a16="http://schemas.microsoft.com/office/drawing/2014/main" val="20002"/>
                    </a:ext>
                  </a:extLst>
                </a:gridCol>
              </a:tblGrid>
              <a:tr h="376555">
                <a:tc>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主语</a:t>
                      </a:r>
                    </a:p>
                  </a:txBody>
                  <a:tcPr marL="45720" marR="45720"/>
                </a:tc>
                <a:tc>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谓语</a:t>
                      </a:r>
                    </a:p>
                  </a:txBody>
                  <a:tcPr marL="45720" marR="45720"/>
                </a:tc>
                <a:tc>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例句</a:t>
                      </a:r>
                    </a:p>
                  </a:txBody>
                  <a:tcPr marL="45720" marR="45720"/>
                </a:tc>
                <a:extLst>
                  <a:ext uri="{0D108BD9-81ED-4DB2-BD59-A6C34878D82A}">
                    <a16:rowId xmlns:a16="http://schemas.microsoft.com/office/drawing/2014/main" val="10000"/>
                  </a:ext>
                </a:extLst>
              </a:tr>
              <a:tr h="1978025">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or、nor、not...but...、</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either...or...、neither...</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nor...、not only...but </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also...等连接并列主语</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和与之最近的主语保持一致(即遵循就近一致原则)</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Not only he but also </a:t>
                      </a:r>
                      <a:r>
                        <a:rPr lang="zh-CN" altLang="en-US" sz="1815" u="sng" kern="0" dirty="0">
                          <a:solidFill>
                            <a:srgbClr val="000000"/>
                          </a:solidFill>
                          <a:latin typeface="Times New Roman" panose="02020603050405020304" pitchFamily="65" charset="-122"/>
                          <a:ea typeface="宋体" panose="02010600030101010101" pitchFamily="2" charset="-122"/>
                        </a:rPr>
                        <a:t>I</a:t>
                      </a:r>
                      <a:r>
                        <a:rPr lang="zh-CN" altLang="en-US" sz="1815" kern="0" dirty="0">
                          <a:solidFill>
                            <a:srgbClr val="000000"/>
                          </a:solidFill>
                          <a:latin typeface="Times New Roman" panose="02020603050405020304" pitchFamily="65" charset="-122"/>
                          <a:ea typeface="宋体" panose="02010600030101010101" pitchFamily="2" charset="-122"/>
                        </a:rPr>
                        <a:t> </a:t>
                      </a:r>
                      <a:r>
                        <a:rPr lang="zh-CN" altLang="en-US" sz="1815" u="sng" kern="0" dirty="0">
                          <a:solidFill>
                            <a:srgbClr val="000000"/>
                          </a:solidFill>
                          <a:latin typeface="Times New Roman" panose="02020603050405020304" pitchFamily="65" charset="-122"/>
                          <a:ea typeface="宋体" panose="02010600030101010101" pitchFamily="2" charset="-122"/>
                        </a:rPr>
                        <a:t>am</a:t>
                      </a:r>
                      <a:r>
                        <a:rPr lang="zh-CN" altLang="en-US" sz="1815" kern="0" dirty="0">
                          <a:solidFill>
                            <a:srgbClr val="000000"/>
                          </a:solidFill>
                          <a:latin typeface="Times New Roman" panose="02020603050405020304" pitchFamily="65" charset="-122"/>
                          <a:ea typeface="宋体" panose="02010600030101010101" pitchFamily="2" charset="-122"/>
                        </a:rPr>
                        <a:t> going to the </a:t>
                      </a:r>
                      <a:br>
                        <a:rPr dirty="0"/>
                      </a:br>
                      <a:r>
                        <a:rPr lang="zh-CN" altLang="en-US" sz="1815" kern="0" dirty="0">
                          <a:solidFill>
                            <a:srgbClr val="000000"/>
                          </a:solidFill>
                          <a:latin typeface="Times New Roman" panose="02020603050405020304" pitchFamily="65" charset="-122"/>
                          <a:ea typeface="宋体" panose="02010600030101010101" pitchFamily="2" charset="-122"/>
                        </a:rPr>
                        <a:t>cinema.不仅是他,我也要去看电影。</a:t>
                      </a:r>
                    </a:p>
                    <a:p>
                      <a:pPr eaLnBrk="0" latinLnBrk="1" hangingPunct="0">
                        <a:lnSpc>
                          <a:spcPct val="150000"/>
                        </a:lnSpc>
                        <a:spcBef>
                          <a:spcPts val="0"/>
                        </a:spcBef>
                      </a:pPr>
                      <a:r>
                        <a:rPr lang="zh-CN" altLang="en-US" sz="1815" u="sng" kern="0" dirty="0">
                          <a:solidFill>
                            <a:srgbClr val="000000"/>
                          </a:solidFill>
                          <a:latin typeface="Times New Roman" panose="02020603050405020304" pitchFamily="65" charset="-122"/>
                          <a:ea typeface="宋体" panose="02010600030101010101" pitchFamily="2" charset="-122"/>
                        </a:rPr>
                        <a:t>Is</a:t>
                      </a:r>
                      <a:r>
                        <a:rPr lang="zh-CN" altLang="en-US" sz="1815" kern="0" dirty="0">
                          <a:solidFill>
                            <a:srgbClr val="000000"/>
                          </a:solidFill>
                          <a:latin typeface="Times New Roman" panose="02020603050405020304" pitchFamily="65" charset="-122"/>
                          <a:ea typeface="宋体" panose="02010600030101010101" pitchFamily="2" charset="-122"/>
                        </a:rPr>
                        <a:t> </a:t>
                      </a:r>
                      <a:r>
                        <a:rPr lang="zh-CN" altLang="en-US" sz="1815" u="sng" kern="0" dirty="0">
                          <a:solidFill>
                            <a:srgbClr val="000000"/>
                          </a:solidFill>
                          <a:latin typeface="Times New Roman" panose="02020603050405020304" pitchFamily="65" charset="-122"/>
                          <a:ea typeface="宋体" panose="02010600030101010101" pitchFamily="2" charset="-122"/>
                        </a:rPr>
                        <a:t>he</a:t>
                      </a:r>
                      <a:r>
                        <a:rPr lang="zh-CN" altLang="en-US" sz="1815" kern="0" dirty="0">
                          <a:solidFill>
                            <a:srgbClr val="000000"/>
                          </a:solidFill>
                          <a:latin typeface="Times New Roman" panose="02020603050405020304" pitchFamily="65" charset="-122"/>
                          <a:ea typeface="宋体" panose="02010600030101010101" pitchFamily="2" charset="-122"/>
                        </a:rPr>
                        <a:t> or you going to the cinema?</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是他还是你要去看电影?</a:t>
                      </a:r>
                    </a:p>
                  </a:txBody>
                  <a:tcPr marL="45720" marR="45720"/>
                </a:tc>
                <a:extLst>
                  <a:ext uri="{0D108BD9-81ED-4DB2-BD59-A6C34878D82A}">
                    <a16:rowId xmlns:a16="http://schemas.microsoft.com/office/drawing/2014/main" val="10001"/>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467365" y="1115654"/>
          <a:ext cx="11268075" cy="4758055"/>
        </p:xfrm>
        <a:graphic>
          <a:graphicData uri="http://schemas.openxmlformats.org/drawingml/2006/table">
            <a:tbl>
              <a:tblPr/>
              <a:tblGrid>
                <a:gridCol w="2343150">
                  <a:extLst>
                    <a:ext uri="{9D8B030D-6E8A-4147-A177-3AD203B41FA5}">
                      <a16:colId xmlns:a16="http://schemas.microsoft.com/office/drawing/2014/main" val="20000"/>
                    </a:ext>
                  </a:extLst>
                </a:gridCol>
                <a:gridCol w="3015615">
                  <a:extLst>
                    <a:ext uri="{9D8B030D-6E8A-4147-A177-3AD203B41FA5}">
                      <a16:colId xmlns:a16="http://schemas.microsoft.com/office/drawing/2014/main" val="20001"/>
                    </a:ext>
                  </a:extLst>
                </a:gridCol>
                <a:gridCol w="5909235">
                  <a:extLst>
                    <a:ext uri="{9D8B030D-6E8A-4147-A177-3AD203B41FA5}">
                      <a16:colId xmlns:a16="http://schemas.microsoft.com/office/drawing/2014/main" val="20002"/>
                    </a:ext>
                  </a:extLst>
                </a:gridCol>
              </a:tblGrid>
              <a:tr h="446405">
                <a:tc>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主语</a:t>
                      </a:r>
                    </a:p>
                  </a:txBody>
                  <a:tcPr marL="45720" marR="45720"/>
                </a:tc>
                <a:tc>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谓语</a:t>
                      </a:r>
                    </a:p>
                  </a:txBody>
                  <a:tcPr marL="45720" marR="45720"/>
                </a:tc>
                <a:tc>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例句</a:t>
                      </a:r>
                    </a:p>
                  </a:txBody>
                  <a:tcPr marL="45720" marR="45720"/>
                </a:tc>
                <a:extLst>
                  <a:ext uri="{0D108BD9-81ED-4DB2-BD59-A6C34878D82A}">
                    <a16:rowId xmlns:a16="http://schemas.microsoft.com/office/drawing/2014/main" val="10000"/>
                  </a:ext>
                </a:extLst>
              </a:tr>
              <a:tr h="1837055">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and连接并列主语</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表示不同人或事物时,用复数形式;表示同一个人或事物时,用单数形式</a:t>
                      </a:r>
                    </a:p>
                  </a:txBody>
                  <a:tcPr marL="45720" marR="45720"/>
                </a:tc>
                <a:tc>
                  <a:txBody>
                    <a:bodyPr/>
                    <a:lstStyle/>
                    <a:p>
                      <a:pPr eaLnBrk="0" latinLnBrk="1" hangingPunct="0">
                        <a:lnSpc>
                          <a:spcPct val="150000"/>
                        </a:lnSpc>
                        <a:spcBef>
                          <a:spcPts val="0"/>
                        </a:spcBef>
                      </a:pPr>
                      <a:r>
                        <a:rPr lang="zh-CN" altLang="en-US" sz="1815" u="sng" kern="0" dirty="0">
                          <a:solidFill>
                            <a:srgbClr val="000000"/>
                          </a:solidFill>
                          <a:latin typeface="Times New Roman" panose="02020603050405020304" pitchFamily="65" charset="-122"/>
                          <a:ea typeface="宋体" panose="02010600030101010101" pitchFamily="2" charset="-122"/>
                          <a:sym typeface="+mn-ea"/>
                        </a:rPr>
                        <a:t>The writer</a:t>
                      </a:r>
                      <a:r>
                        <a:rPr lang="zh-CN" altLang="en-US" sz="1815" kern="0" dirty="0">
                          <a:solidFill>
                            <a:srgbClr val="000000"/>
                          </a:solidFill>
                          <a:latin typeface="Times New Roman" panose="02020603050405020304" pitchFamily="65" charset="-122"/>
                          <a:ea typeface="宋体" panose="02010600030101010101" pitchFamily="2" charset="-122"/>
                          <a:sym typeface="+mn-ea"/>
                        </a:rPr>
                        <a:t> and </a:t>
                      </a:r>
                      <a:r>
                        <a:rPr lang="zh-CN" altLang="en-US" sz="1815" u="sng" kern="0" dirty="0">
                          <a:solidFill>
                            <a:srgbClr val="000000"/>
                          </a:solidFill>
                          <a:latin typeface="Times New Roman" panose="02020603050405020304" pitchFamily="65" charset="-122"/>
                          <a:ea typeface="宋体" panose="02010600030101010101" pitchFamily="2" charset="-122"/>
                          <a:sym typeface="+mn-ea"/>
                        </a:rPr>
                        <a:t>the worker</a:t>
                      </a:r>
                      <a:r>
                        <a:rPr lang="zh-CN" altLang="en-US" sz="1815" kern="0" dirty="0">
                          <a:solidFill>
                            <a:srgbClr val="000000"/>
                          </a:solidFill>
                          <a:latin typeface="Times New Roman" panose="02020603050405020304" pitchFamily="65" charset="-122"/>
                          <a:ea typeface="宋体" panose="02010600030101010101" pitchFamily="2" charset="-122"/>
                          <a:sym typeface="+mn-ea"/>
                        </a:rPr>
                        <a:t> </a:t>
                      </a:r>
                      <a:r>
                        <a:rPr lang="zh-CN" altLang="en-US" sz="1815" u="sng" kern="0" dirty="0">
                          <a:solidFill>
                            <a:srgbClr val="000000"/>
                          </a:solidFill>
                          <a:latin typeface="Times New Roman" panose="02020603050405020304" pitchFamily="65" charset="-122"/>
                          <a:ea typeface="宋体" panose="02010600030101010101" pitchFamily="2" charset="-122"/>
                          <a:sym typeface="+mn-ea"/>
                        </a:rPr>
                        <a:t>are</a:t>
                      </a:r>
                      <a:r>
                        <a:rPr lang="zh-CN" altLang="en-US" sz="1815" kern="0" dirty="0">
                          <a:solidFill>
                            <a:srgbClr val="000000"/>
                          </a:solidFill>
                          <a:latin typeface="Times New Roman" panose="02020603050405020304" pitchFamily="65" charset="-122"/>
                          <a:ea typeface="宋体" panose="02010600030101010101" pitchFamily="2" charset="-122"/>
                          <a:sym typeface="+mn-ea"/>
                        </a:rPr>
                        <a:t> praised for their achievements.</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sym typeface="+mn-ea"/>
                        </a:rPr>
                        <a:t>(表示两个人,一个作家和一个工人)</a:t>
                      </a:r>
                      <a:endParaRPr lang="zh-CN" altLang="en-US" sz="1815" kern="0" dirty="0">
                        <a:solidFill>
                          <a:srgbClr val="000000"/>
                        </a:solidFill>
                        <a:latin typeface="Times New Roman" panose="02020603050405020304" pitchFamily="65" charset="-122"/>
                        <a:ea typeface="宋体" panose="02010600030101010101" pitchFamily="2" charset="-122"/>
                      </a:endParaRPr>
                    </a:p>
                    <a:p>
                      <a:pPr eaLnBrk="0" latinLnBrk="1" hangingPunct="0">
                        <a:lnSpc>
                          <a:spcPct val="150000"/>
                        </a:lnSpc>
                        <a:spcBef>
                          <a:spcPts val="0"/>
                        </a:spcBef>
                      </a:pPr>
                      <a:r>
                        <a:rPr lang="zh-CN" altLang="en-US" sz="1815" u="sng" kern="0" dirty="0">
                          <a:solidFill>
                            <a:srgbClr val="000000"/>
                          </a:solidFill>
                          <a:latin typeface="Times New Roman" panose="02020603050405020304" pitchFamily="65" charset="-122"/>
                          <a:ea typeface="宋体" panose="02010600030101010101" pitchFamily="2" charset="-122"/>
                          <a:sym typeface="+mn-ea"/>
                        </a:rPr>
                        <a:t>The writer and worker</a:t>
                      </a:r>
                      <a:r>
                        <a:rPr lang="zh-CN" altLang="en-US" sz="1815" kern="0" dirty="0">
                          <a:solidFill>
                            <a:srgbClr val="000000"/>
                          </a:solidFill>
                          <a:latin typeface="Times New Roman" panose="02020603050405020304" pitchFamily="65" charset="-122"/>
                          <a:ea typeface="宋体" panose="02010600030101010101" pitchFamily="2" charset="-122"/>
                          <a:sym typeface="+mn-ea"/>
                        </a:rPr>
                        <a:t> </a:t>
                      </a:r>
                      <a:r>
                        <a:rPr lang="zh-CN" altLang="en-US" sz="1815" u="sng" kern="0" dirty="0">
                          <a:solidFill>
                            <a:srgbClr val="000000"/>
                          </a:solidFill>
                          <a:latin typeface="Times New Roman" panose="02020603050405020304" pitchFamily="65" charset="-122"/>
                          <a:ea typeface="宋体" panose="02010600030101010101" pitchFamily="2" charset="-122"/>
                          <a:sym typeface="+mn-ea"/>
                        </a:rPr>
                        <a:t>is</a:t>
                      </a:r>
                      <a:r>
                        <a:rPr lang="zh-CN" altLang="en-US" sz="1815" kern="0" dirty="0">
                          <a:solidFill>
                            <a:srgbClr val="000000"/>
                          </a:solidFill>
                          <a:latin typeface="Times New Roman" panose="02020603050405020304" pitchFamily="65" charset="-122"/>
                          <a:ea typeface="宋体" panose="02010600030101010101" pitchFamily="2" charset="-122"/>
                          <a:sym typeface="+mn-ea"/>
                        </a:rPr>
                        <a:t> praised for his achievements.</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sym typeface="+mn-ea"/>
                        </a:rPr>
                        <a:t>(表示一个人,既是作家又是工人)</a:t>
                      </a:r>
                      <a:endParaRPr lang="zh-CN" altLang="en-US" sz="1815" kern="0" dirty="0">
                        <a:solidFill>
                          <a:srgbClr val="000000"/>
                        </a:solidFill>
                        <a:latin typeface="Times New Roman" panose="02020603050405020304" pitchFamily="65" charset="-122"/>
                        <a:ea typeface="宋体" panose="02010600030101010101" pitchFamily="2" charset="-122"/>
                      </a:endParaRPr>
                    </a:p>
                    <a:p>
                      <a:pPr eaLnBrk="0" latinLnBrk="1" hangingPunct="0">
                        <a:lnSpc>
                          <a:spcPct val="150000"/>
                        </a:lnSpc>
                        <a:spcBef>
                          <a:spcPts val="0"/>
                        </a:spcBef>
                      </a:pPr>
                      <a:r>
                        <a:rPr lang="zh-CN" altLang="en-US" sz="1815" u="sng" kern="0" dirty="0">
                          <a:solidFill>
                            <a:srgbClr val="000000"/>
                          </a:solidFill>
                          <a:latin typeface="Times New Roman" panose="02020603050405020304" pitchFamily="65" charset="-122"/>
                          <a:ea typeface="宋体" panose="02010600030101010101" pitchFamily="2" charset="-122"/>
                          <a:sym typeface="+mn-ea"/>
                        </a:rPr>
                        <a:t>Where and when to build the factory</a:t>
                      </a:r>
                      <a:r>
                        <a:rPr lang="zh-CN" altLang="en-US" sz="1815" kern="0" dirty="0">
                          <a:solidFill>
                            <a:srgbClr val="000000"/>
                          </a:solidFill>
                          <a:latin typeface="Times New Roman" panose="02020603050405020304" pitchFamily="65" charset="-122"/>
                          <a:ea typeface="宋体" panose="02010600030101010101" pitchFamily="2" charset="-122"/>
                          <a:sym typeface="+mn-ea"/>
                        </a:rPr>
                        <a:t> </a:t>
                      </a:r>
                      <a:r>
                        <a:rPr lang="zh-CN" altLang="en-US" sz="1815" u="sng" kern="0" dirty="0">
                          <a:solidFill>
                            <a:srgbClr val="000000"/>
                          </a:solidFill>
                          <a:latin typeface="Times New Roman" panose="02020603050405020304" pitchFamily="65" charset="-122"/>
                          <a:ea typeface="宋体" panose="02010600030101010101" pitchFamily="2" charset="-122"/>
                          <a:sym typeface="+mn-ea"/>
                        </a:rPr>
                        <a:t>has</a:t>
                      </a:r>
                      <a:r>
                        <a:rPr lang="zh-CN" altLang="en-US" sz="1815" kern="0" dirty="0">
                          <a:solidFill>
                            <a:srgbClr val="000000"/>
                          </a:solidFill>
                          <a:latin typeface="Times New Roman" panose="02020603050405020304" pitchFamily="65" charset="-122"/>
                          <a:ea typeface="宋体" panose="02010600030101010101" pitchFamily="2" charset="-122"/>
                          <a:sym typeface="+mn-ea"/>
                        </a:rPr>
                        <a:t> not been decided.</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sym typeface="+mn-ea"/>
                        </a:rPr>
                        <a:t>(表示一件事,何时何地建工厂)</a:t>
                      </a:r>
                      <a:endParaRPr lang="zh-CN" altLang="en-US" sz="1815" kern="0" dirty="0">
                        <a:solidFill>
                          <a:srgbClr val="000000"/>
                        </a:solidFill>
                        <a:latin typeface="Times New Roman" panose="02020603050405020304" pitchFamily="65" charset="-122"/>
                        <a:ea typeface="宋体" panose="02010600030101010101" pitchFamily="2" charset="-122"/>
                      </a:endParaRPr>
                    </a:p>
                    <a:p>
                      <a:pPr eaLnBrk="0" latinLnBrk="1" hangingPunct="0">
                        <a:lnSpc>
                          <a:spcPct val="150000"/>
                        </a:lnSpc>
                        <a:spcBef>
                          <a:spcPts val="0"/>
                        </a:spcBef>
                      </a:pPr>
                      <a:r>
                        <a:rPr lang="zh-CN" altLang="en-US" sz="1815" u="sng" kern="0" dirty="0">
                          <a:solidFill>
                            <a:srgbClr val="000000"/>
                          </a:solidFill>
                          <a:latin typeface="Times New Roman" panose="02020603050405020304" pitchFamily="65" charset="-122"/>
                          <a:ea typeface="宋体" panose="02010600030101010101" pitchFamily="2" charset="-122"/>
                          <a:sym typeface="+mn-ea"/>
                        </a:rPr>
                        <a:t>What you said and what you did</a:t>
                      </a:r>
                      <a:r>
                        <a:rPr lang="zh-CN" altLang="en-US" sz="1815" kern="0" dirty="0">
                          <a:solidFill>
                            <a:srgbClr val="000000"/>
                          </a:solidFill>
                          <a:latin typeface="Times New Roman" panose="02020603050405020304" pitchFamily="65" charset="-122"/>
                          <a:ea typeface="宋体" panose="02010600030101010101" pitchFamily="2" charset="-122"/>
                          <a:sym typeface="+mn-ea"/>
                        </a:rPr>
                        <a:t> </a:t>
                      </a:r>
                      <a:r>
                        <a:rPr lang="zh-CN" altLang="en-US" sz="1815" u="sng" kern="0" dirty="0">
                          <a:solidFill>
                            <a:srgbClr val="000000"/>
                          </a:solidFill>
                          <a:latin typeface="Times New Roman" panose="02020603050405020304" pitchFamily="65" charset="-122"/>
                          <a:ea typeface="宋体" panose="02010600030101010101" pitchFamily="2" charset="-122"/>
                          <a:sym typeface="+mn-ea"/>
                        </a:rPr>
                        <a:t>is</a:t>
                      </a:r>
                      <a:r>
                        <a:rPr lang="zh-CN" altLang="en-US" sz="1815" kern="0" dirty="0">
                          <a:solidFill>
                            <a:srgbClr val="000000"/>
                          </a:solidFill>
                          <a:latin typeface="Times New Roman" panose="02020603050405020304" pitchFamily="65" charset="-122"/>
                          <a:ea typeface="宋体" panose="02010600030101010101" pitchFamily="2" charset="-122"/>
                          <a:sym typeface="+mn-ea"/>
                        </a:rPr>
                        <a:t> good.</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sym typeface="+mn-ea"/>
                        </a:rPr>
                        <a:t>(表示一件事,你的言行)</a:t>
                      </a:r>
                      <a:endParaRPr lang="zh-CN" altLang="en-US" sz="1815" kern="0" dirty="0">
                        <a:solidFill>
                          <a:srgbClr val="000000"/>
                        </a:solidFill>
                        <a:latin typeface="Times New Roman" panose="02020603050405020304" pitchFamily="65" charset="-122"/>
                        <a:ea typeface="宋体" panose="02010600030101010101" pitchFamily="2" charset="-122"/>
                      </a:endParaRPr>
                    </a:p>
                    <a:p>
                      <a:pPr eaLnBrk="0" latinLnBrk="1" hangingPunct="0">
                        <a:lnSpc>
                          <a:spcPct val="150000"/>
                        </a:lnSpc>
                        <a:spcBef>
                          <a:spcPts val="0"/>
                        </a:spcBef>
                      </a:pPr>
                      <a:r>
                        <a:rPr lang="zh-CN" altLang="en-US" sz="1815" u="sng" kern="0" dirty="0">
                          <a:solidFill>
                            <a:srgbClr val="000000"/>
                          </a:solidFill>
                          <a:latin typeface="Times New Roman" panose="02020603050405020304" pitchFamily="65" charset="-122"/>
                          <a:ea typeface="宋体" panose="02010600030101010101" pitchFamily="2" charset="-122"/>
                          <a:sym typeface="+mn-ea"/>
                        </a:rPr>
                        <a:t>What you said</a:t>
                      </a:r>
                      <a:r>
                        <a:rPr lang="zh-CN" altLang="en-US" sz="1815" kern="0" dirty="0">
                          <a:solidFill>
                            <a:srgbClr val="000000"/>
                          </a:solidFill>
                          <a:latin typeface="Times New Roman" panose="02020603050405020304" pitchFamily="65" charset="-122"/>
                          <a:ea typeface="宋体" panose="02010600030101010101" pitchFamily="2" charset="-122"/>
                          <a:sym typeface="+mn-ea"/>
                        </a:rPr>
                        <a:t> and </a:t>
                      </a:r>
                      <a:r>
                        <a:rPr lang="zh-CN" altLang="en-US" sz="1815" u="sng" kern="0" dirty="0">
                          <a:solidFill>
                            <a:srgbClr val="000000"/>
                          </a:solidFill>
                          <a:latin typeface="Times New Roman" panose="02020603050405020304" pitchFamily="65" charset="-122"/>
                          <a:ea typeface="宋体" panose="02010600030101010101" pitchFamily="2" charset="-122"/>
                          <a:sym typeface="+mn-ea"/>
                        </a:rPr>
                        <a:t>what you did</a:t>
                      </a:r>
                      <a:r>
                        <a:rPr lang="zh-CN" altLang="en-US" sz="1815" kern="0" dirty="0">
                          <a:solidFill>
                            <a:srgbClr val="000000"/>
                          </a:solidFill>
                          <a:latin typeface="Times New Roman" panose="02020603050405020304" pitchFamily="65" charset="-122"/>
                          <a:ea typeface="宋体" panose="02010600030101010101" pitchFamily="2" charset="-122"/>
                          <a:sym typeface="+mn-ea"/>
                        </a:rPr>
                        <a:t> </a:t>
                      </a:r>
                      <a:r>
                        <a:rPr lang="zh-CN" altLang="en-US" sz="1815" u="sng" kern="0" dirty="0">
                          <a:solidFill>
                            <a:srgbClr val="000000"/>
                          </a:solidFill>
                          <a:latin typeface="Times New Roman" panose="02020603050405020304" pitchFamily="65" charset="-122"/>
                          <a:ea typeface="宋体" panose="02010600030101010101" pitchFamily="2" charset="-122"/>
                          <a:sym typeface="+mn-ea"/>
                        </a:rPr>
                        <a:t>are</a:t>
                      </a:r>
                      <a:r>
                        <a:rPr lang="zh-CN" altLang="en-US" sz="1815" kern="0" dirty="0">
                          <a:solidFill>
                            <a:srgbClr val="000000"/>
                          </a:solidFill>
                          <a:latin typeface="Times New Roman" panose="02020603050405020304" pitchFamily="65" charset="-122"/>
                          <a:ea typeface="宋体" panose="02010600030101010101" pitchFamily="2" charset="-122"/>
                          <a:sym typeface="+mn-ea"/>
                        </a:rPr>
                        <a:t> of</a:t>
                      </a:r>
                      <a:r>
                        <a:rPr lang="en-US" altLang="zh-CN" sz="1815" kern="0" dirty="0">
                          <a:solidFill>
                            <a:srgbClr val="000000"/>
                          </a:solidFill>
                          <a:latin typeface="Times New Roman" panose="02020603050405020304" pitchFamily="65" charset="-122"/>
                          <a:ea typeface="宋体" panose="02010600030101010101" pitchFamily="2" charset="-122"/>
                          <a:sym typeface="+mn-ea"/>
                        </a:rPr>
                        <a:t> </a:t>
                      </a:r>
                      <a:r>
                        <a:rPr lang="zh-CN" altLang="en-US" sz="1815" kern="0" dirty="0">
                          <a:solidFill>
                            <a:srgbClr val="000000"/>
                          </a:solidFill>
                          <a:latin typeface="Times New Roman" panose="02020603050405020304" pitchFamily="65" charset="-122"/>
                          <a:ea typeface="宋体" panose="02010600030101010101" pitchFamily="2" charset="-122"/>
                          <a:sym typeface="+mn-ea"/>
                        </a:rPr>
                        <a:t>great difference.</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sym typeface="+mn-ea"/>
                        </a:rPr>
                        <a:t>(表示两件事,你所说的和你所做的)</a:t>
                      </a:r>
                      <a:endParaRPr lang="zh-CN" altLang="en-US" sz="1815" kern="0" dirty="0">
                        <a:solidFill>
                          <a:srgbClr val="000000"/>
                        </a:solidFill>
                        <a:latin typeface="Times New Roman" panose="02020603050405020304" pitchFamily="65" charset="-122"/>
                        <a:ea typeface="宋体" panose="02010600030101010101" pitchFamily="2" charset="-122"/>
                      </a:endParaRPr>
                    </a:p>
                  </a:txBody>
                  <a:tcPr marL="45720" marR="45720"/>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5334" y="1094842"/>
            <a:ext cx="1969205" cy="498598"/>
          </a:xfrm>
          <a:prstGeom prst="rect">
            <a:avLst/>
          </a:prstGeom>
          <a:noFill/>
        </p:spPr>
        <p:txBody>
          <a:bodyPr wrap="square" rtlCol="0">
            <a:spAutoFit/>
          </a:bodyPr>
          <a:lstStyle/>
          <a:p>
            <a:pPr algn="l">
              <a:lnSpc>
                <a:spcPct val="150000"/>
              </a:lnSpc>
              <a:buClrTx/>
              <a:buSzTx/>
              <a:buFontTx/>
              <a:defRPr/>
            </a:pPr>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2" action="ppaction://hlinksldjump"/>
              </a:rPr>
              <a:t>考点针对练</a:t>
            </a:r>
            <a:endPar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p:txBody>
      </p:sp>
      <p:sp>
        <p:nvSpPr>
          <p:cNvPr id="15" name="文本框 14"/>
          <p:cNvSpPr txBox="1"/>
          <p:nvPr/>
        </p:nvSpPr>
        <p:spPr>
          <a:xfrm>
            <a:off x="301118" y="567385"/>
            <a:ext cx="2207762" cy="521888"/>
          </a:xfrm>
          <a:prstGeom prst="rect">
            <a:avLst/>
          </a:prstGeom>
          <a:noFill/>
        </p:spPr>
        <p:txBody>
          <a:bodyPr wrap="square" rtlCol="0">
            <a:spAutoFit/>
          </a:bodyPr>
          <a:lstStyle/>
          <a:p>
            <a:r>
              <a:rPr lang="zh-CN" altLang="en-US" sz="2795" b="1" dirty="0">
                <a:solidFill>
                  <a:srgbClr val="953FA3"/>
                </a:solidFill>
                <a:latin typeface="微软雅黑" panose="020B0503020204020204" pitchFamily="34" charset="-122"/>
                <a:ea typeface="微软雅黑" panose="020B0503020204020204" pitchFamily="34" charset="-122"/>
              </a:rPr>
              <a:t>目 录</a:t>
            </a:r>
          </a:p>
        </p:txBody>
      </p:sp>
      <p:cxnSp>
        <p:nvCxnSpPr>
          <p:cNvPr id="17" name="直接连接符 16"/>
          <p:cNvCxnSpPr/>
          <p:nvPr/>
        </p:nvCxnSpPr>
        <p:spPr>
          <a:xfrm>
            <a:off x="402720" y="1061875"/>
            <a:ext cx="11054641" cy="0"/>
          </a:xfrm>
          <a:prstGeom prst="line">
            <a:avLst/>
          </a:prstGeom>
          <a:ln>
            <a:solidFill>
              <a:srgbClr val="9E27B5"/>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58" y="1082972"/>
            <a:ext cx="702565" cy="647100"/>
          </a:xfrm>
          <a:prstGeom prst="rect">
            <a:avLst/>
          </a:prstGeom>
        </p:spPr>
      </p:pic>
      <p:sp>
        <p:nvSpPr>
          <p:cNvPr id="20" name="文本框 19"/>
          <p:cNvSpPr txBox="1"/>
          <p:nvPr/>
        </p:nvSpPr>
        <p:spPr>
          <a:xfrm>
            <a:off x="610260" y="1620069"/>
            <a:ext cx="4753754" cy="1013354"/>
          </a:xfrm>
          <a:prstGeom prst="rect">
            <a:avLst/>
          </a:prstGeom>
          <a:noFill/>
        </p:spPr>
        <p:txBody>
          <a:bodyPr wrap="square" rtlCol="0">
            <a:spAutoFit/>
          </a:bodyPr>
          <a:lstStyle/>
          <a:p>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2" action="ppaction://hlinksldjump"/>
              </a:rPr>
              <a:t>题组一　谓语动词的时态和主谓一致</a:t>
            </a:r>
            <a:endPar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a:p>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4" action="ppaction://hlinksldjump"/>
              </a:rPr>
              <a:t>题组二　被动语态</a:t>
            </a:r>
            <a:endParaRPr lang="en-US" altLang="zh-CN"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a:p>
            <a:r>
              <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hlinkClick r:id="rId5" action="ppaction://hlinksldjump"/>
              </a:rPr>
              <a:t>题组三　动词的非谓语形式</a:t>
            </a:r>
            <a:endParaRPr lang="zh-CN" altLang="en-US" sz="1995" b="1" dirty="0">
              <a:solidFill>
                <a:srgbClr val="953FA3"/>
              </a:solidFill>
              <a:latin typeface="微软雅黑" panose="020B0503020204020204" pitchFamily="34" charset="-122"/>
              <a:ea typeface="微软雅黑" panose="020B0503020204020204" pitchFamily="34" charset="-122"/>
              <a:cs typeface="黑体" panose="02010609060101010101" pitchFamily="49"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75" cy="3660775"/>
        </p:xfrm>
        <a:graphic>
          <a:graphicData uri="http://schemas.openxmlformats.org/drawingml/2006/table">
            <a:tbl>
              <a:tblPr/>
              <a:tblGrid>
                <a:gridCol w="3610610">
                  <a:extLst>
                    <a:ext uri="{9D8B030D-6E8A-4147-A177-3AD203B41FA5}">
                      <a16:colId xmlns:a16="http://schemas.microsoft.com/office/drawing/2014/main" val="20000"/>
                    </a:ext>
                  </a:extLst>
                </a:gridCol>
                <a:gridCol w="2589530">
                  <a:extLst>
                    <a:ext uri="{9D8B030D-6E8A-4147-A177-3AD203B41FA5}">
                      <a16:colId xmlns:a16="http://schemas.microsoft.com/office/drawing/2014/main" val="20001"/>
                    </a:ext>
                  </a:extLst>
                </a:gridCol>
                <a:gridCol w="5067860">
                  <a:extLst>
                    <a:ext uri="{9D8B030D-6E8A-4147-A177-3AD203B41FA5}">
                      <a16:colId xmlns:a16="http://schemas.microsoft.com/office/drawing/2014/main" val="20002"/>
                    </a:ext>
                  </a:extLst>
                </a:gridCol>
              </a:tblGrid>
              <a:tr h="488950">
                <a:tc>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主语</a:t>
                      </a:r>
                    </a:p>
                  </a:txBody>
                  <a:tcPr marL="45720" marR="45720"/>
                </a:tc>
                <a:tc>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谓语</a:t>
                      </a:r>
                    </a:p>
                  </a:txBody>
                  <a:tcPr marL="45720" marR="45720"/>
                </a:tc>
                <a:tc>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例句</a:t>
                      </a:r>
                    </a:p>
                  </a:txBody>
                  <a:tcPr marL="45720" marR="45720"/>
                </a:tc>
                <a:extLst>
                  <a:ext uri="{0D108BD9-81ED-4DB2-BD59-A6C34878D82A}">
                    <a16:rowId xmlns:a16="http://schemas.microsoft.com/office/drawing/2014/main" val="10000"/>
                  </a:ext>
                </a:extLst>
              </a:tr>
              <a:tr h="982655">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every/each/no+名词+and(+every/each/no)+名词</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表示整体概念,谓语动词用单数形式</a:t>
                      </a:r>
                    </a:p>
                  </a:txBody>
                  <a:tcPr marL="45720" marR="45720"/>
                </a:tc>
                <a:tc>
                  <a:txBody>
                    <a:bodyPr/>
                    <a:lstStyle/>
                    <a:p>
                      <a:pPr eaLnBrk="0" latinLnBrk="1" hangingPunct="0">
                        <a:lnSpc>
                          <a:spcPct val="150000"/>
                        </a:lnSpc>
                        <a:spcBef>
                          <a:spcPts val="0"/>
                        </a:spcBef>
                      </a:pPr>
                      <a:r>
                        <a:rPr lang="zh-CN" altLang="en-US" sz="1815" u="sng" kern="0" dirty="0">
                          <a:solidFill>
                            <a:srgbClr val="000000"/>
                          </a:solidFill>
                          <a:latin typeface="Times New Roman" panose="02020603050405020304" pitchFamily="65" charset="-122"/>
                          <a:ea typeface="宋体" panose="02010600030101010101" pitchFamily="2" charset="-122"/>
                        </a:rPr>
                        <a:t>Every man and (every) woman</a:t>
                      </a:r>
                      <a:r>
                        <a:rPr lang="zh-CN" altLang="en-US" sz="1815" kern="0" dirty="0">
                          <a:solidFill>
                            <a:srgbClr val="000000"/>
                          </a:solidFill>
                          <a:latin typeface="Times New Roman" panose="02020603050405020304" pitchFamily="65" charset="-122"/>
                          <a:ea typeface="宋体" panose="02010600030101010101" pitchFamily="2" charset="-122"/>
                        </a:rPr>
                        <a:t> </a:t>
                      </a:r>
                      <a:r>
                        <a:rPr lang="zh-CN" altLang="en-US" sz="1815" u="sng" kern="0" dirty="0">
                          <a:solidFill>
                            <a:srgbClr val="000000"/>
                          </a:solidFill>
                          <a:latin typeface="Times New Roman" panose="02020603050405020304" pitchFamily="65" charset="-122"/>
                          <a:ea typeface="宋体" panose="02010600030101010101" pitchFamily="2" charset="-122"/>
                        </a:rPr>
                        <a:t>is</a:t>
                      </a:r>
                      <a:r>
                        <a:rPr lang="zh-CN" altLang="en-US" sz="1815" kern="0" dirty="0">
                          <a:solidFill>
                            <a:srgbClr val="000000"/>
                          </a:solidFill>
                          <a:latin typeface="Times New Roman" panose="02020603050405020304" pitchFamily="65" charset="-122"/>
                          <a:ea typeface="宋体" panose="02010600030101010101" pitchFamily="2" charset="-122"/>
                        </a:rPr>
                        <a:t> equal. 男女平等。</a:t>
                      </a:r>
                    </a:p>
                  </a:txBody>
                  <a:tcPr marL="45720" marR="45720"/>
                </a:tc>
                <a:extLst>
                  <a:ext uri="{0D108BD9-81ED-4DB2-BD59-A6C34878D82A}">
                    <a16:rowId xmlns:a16="http://schemas.microsoft.com/office/drawing/2014/main" val="10001"/>
                  </a:ext>
                </a:extLst>
              </a:tr>
              <a:tr h="2115820">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主语含有and连接的多个形容词</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根据主语所表达的具体意义决定</a:t>
                      </a:r>
                    </a:p>
                  </a:txBody>
                  <a:tcPr marL="45720" marR="45720"/>
                </a:tc>
                <a:tc>
                  <a:txBody>
                    <a:bodyPr/>
                    <a:lstStyle/>
                    <a:p>
                      <a:pPr eaLnBrk="0" latinLnBrk="1" hangingPunct="0">
                        <a:lnSpc>
                          <a:spcPct val="150000"/>
                        </a:lnSpc>
                        <a:spcBef>
                          <a:spcPts val="0"/>
                        </a:spcBef>
                      </a:pPr>
                      <a:r>
                        <a:rPr lang="zh-CN" altLang="en-US" sz="1815" u="sng" kern="0" dirty="0">
                          <a:solidFill>
                            <a:srgbClr val="000000"/>
                          </a:solidFill>
                          <a:latin typeface="Times New Roman" panose="02020603050405020304" pitchFamily="65" charset="-122"/>
                          <a:ea typeface="宋体" panose="02010600030101010101" pitchFamily="2" charset="-122"/>
                        </a:rPr>
                        <a:t>Simple and plain living</a:t>
                      </a:r>
                      <a:r>
                        <a:rPr lang="zh-CN" altLang="en-US" sz="1815" kern="0" dirty="0">
                          <a:solidFill>
                            <a:srgbClr val="000000"/>
                          </a:solidFill>
                          <a:latin typeface="Times New Roman" panose="02020603050405020304" pitchFamily="65" charset="-122"/>
                          <a:ea typeface="宋体" panose="02010600030101010101" pitchFamily="2" charset="-122"/>
                        </a:rPr>
                        <a:t> </a:t>
                      </a:r>
                      <a:r>
                        <a:rPr lang="zh-CN" altLang="en-US" sz="1815" u="sng" kern="0" dirty="0">
                          <a:solidFill>
                            <a:srgbClr val="000000"/>
                          </a:solidFill>
                          <a:latin typeface="Times New Roman" panose="02020603050405020304" pitchFamily="65" charset="-122"/>
                          <a:ea typeface="宋体" panose="02010600030101010101" pitchFamily="2" charset="-122"/>
                        </a:rPr>
                        <a:t>is</a:t>
                      </a:r>
                      <a:r>
                        <a:rPr lang="zh-CN" altLang="en-US" sz="1815" kern="0" dirty="0">
                          <a:solidFill>
                            <a:srgbClr val="000000"/>
                          </a:solidFill>
                          <a:latin typeface="Times New Roman" panose="02020603050405020304" pitchFamily="65" charset="-122"/>
                          <a:ea typeface="宋体" panose="02010600030101010101" pitchFamily="2" charset="-122"/>
                        </a:rPr>
                        <a:t> a fine quality.</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生活俭朴是一种优良的品质。</a:t>
                      </a:r>
                    </a:p>
                    <a:p>
                      <a:pPr eaLnBrk="0" latinLnBrk="1" hangingPunct="0">
                        <a:lnSpc>
                          <a:spcPct val="150000"/>
                        </a:lnSpc>
                        <a:spcBef>
                          <a:spcPts val="0"/>
                        </a:spcBef>
                      </a:pPr>
                      <a:r>
                        <a:rPr lang="zh-CN" altLang="en-US" sz="1815" u="sng" kern="0" dirty="0">
                          <a:solidFill>
                            <a:srgbClr val="000000"/>
                          </a:solidFill>
                          <a:latin typeface="Times New Roman" panose="02020603050405020304" pitchFamily="65" charset="-122"/>
                          <a:ea typeface="宋体" panose="02010600030101010101" pitchFamily="2" charset="-122"/>
                        </a:rPr>
                        <a:t>English and American literature</a:t>
                      </a:r>
                      <a:r>
                        <a:rPr lang="zh-CN" altLang="en-US" sz="1815" kern="0" dirty="0">
                          <a:solidFill>
                            <a:srgbClr val="000000"/>
                          </a:solidFill>
                          <a:latin typeface="Times New Roman" panose="02020603050405020304" pitchFamily="65" charset="-122"/>
                          <a:ea typeface="宋体" panose="02010600030101010101" pitchFamily="2" charset="-122"/>
                        </a:rPr>
                        <a:t> </a:t>
                      </a:r>
                      <a:r>
                        <a:rPr lang="zh-CN" altLang="en-US" sz="1815" u="sng" kern="0" dirty="0">
                          <a:solidFill>
                            <a:srgbClr val="000000"/>
                          </a:solidFill>
                          <a:latin typeface="Times New Roman" panose="02020603050405020304" pitchFamily="65" charset="-122"/>
                          <a:ea typeface="宋体" panose="02010600030101010101" pitchFamily="2" charset="-122"/>
                        </a:rPr>
                        <a:t>are</a:t>
                      </a:r>
                      <a:r>
                        <a:rPr lang="zh-CN" altLang="en-US" sz="1815" kern="0" dirty="0">
                          <a:solidFill>
                            <a:srgbClr val="000000"/>
                          </a:solidFill>
                          <a:latin typeface="Times New Roman" panose="02020603050405020304" pitchFamily="65" charset="-122"/>
                          <a:ea typeface="宋体" panose="02010600030101010101" pitchFamily="2" charset="-122"/>
                        </a:rPr>
                        <a:t> </a:t>
                      </a:r>
                      <a:br>
                        <a:rPr lang="zh-CN" altLang="en-US" sz="1815" kern="0" dirty="0">
                          <a:solidFill>
                            <a:srgbClr val="000000"/>
                          </a:solidFill>
                          <a:latin typeface="Times New Roman" panose="02020603050405020304" pitchFamily="65" charset="-122"/>
                          <a:ea typeface="宋体" panose="02010600030101010101" pitchFamily="2" charset="-122"/>
                        </a:rPr>
                      </a:br>
                      <a:r>
                        <a:rPr lang="zh-CN" altLang="en-US" sz="1815" kern="0" dirty="0">
                          <a:solidFill>
                            <a:srgbClr val="000000"/>
                          </a:solidFill>
                          <a:latin typeface="Times New Roman" panose="02020603050405020304" pitchFamily="65" charset="-122"/>
                          <a:ea typeface="宋体" panose="02010600030101010101" pitchFamily="2" charset="-122"/>
                        </a:rPr>
                        <a:t>appealing to her.</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英国文学和美国文学都对她有吸引力。</a:t>
                      </a:r>
                    </a:p>
                  </a:txBody>
                  <a:tcPr marL="45720" marR="45720"/>
                </a:tc>
                <a:extLst>
                  <a:ext uri="{0D108BD9-81ED-4DB2-BD59-A6C34878D82A}">
                    <a16:rowId xmlns:a16="http://schemas.microsoft.com/office/drawing/2014/main" val="10002"/>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37515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3.主语后含有附加成分</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　　当句子的主语后面有with、along with、together with、as well as、like、rather </a:t>
            </a:r>
            <a:br>
              <a:rPr dirty="0"/>
            </a:br>
            <a:r>
              <a:rPr lang="zh-CN" altLang="en-US" sz="2410" kern="0" dirty="0">
                <a:solidFill>
                  <a:srgbClr val="000000"/>
                </a:solidFill>
                <a:latin typeface="Times New Roman" panose="02020603050405020304" pitchFamily="65" charset="-122"/>
                <a:ea typeface="微软雅黑" panose="020B0503020204020204" pitchFamily="34" charset="-122"/>
              </a:rPr>
              <a:t>than、as much as、but、except、followed by等附加成分时,谓语动词的单复数形式与</a:t>
            </a:r>
            <a:br>
              <a:rPr dirty="0"/>
            </a:br>
            <a:r>
              <a:rPr lang="zh-CN" altLang="en-US" sz="2410" kern="0" dirty="0">
                <a:solidFill>
                  <a:srgbClr val="000000"/>
                </a:solidFill>
                <a:latin typeface="Times New Roman" panose="02020603050405020304" pitchFamily="65" charset="-122"/>
                <a:ea typeface="微软雅黑" panose="020B0503020204020204" pitchFamily="34" charset="-122"/>
              </a:rPr>
              <a:t>主语后面的附加成分无关,要与主语的单复数形式保持一致。</a:t>
            </a:r>
            <a:endParaRPr lang="zh-CN" altLang="en-US" dirty="0"/>
          </a:p>
          <a:p>
            <a:pPr marL="0" indent="0" eaLnBrk="0" latinLnBrk="1" hangingPunct="0">
              <a:lnSpc>
                <a:spcPct val="150000"/>
              </a:lnSpc>
              <a:spcBef>
                <a:spcPts val="145"/>
              </a:spcBef>
              <a:buNone/>
            </a:pPr>
            <a:r>
              <a:rPr lang="zh-CN" altLang="en-US" sz="2410" u="sng" kern="0" dirty="0">
                <a:solidFill>
                  <a:srgbClr val="000000"/>
                </a:solidFill>
                <a:latin typeface="Times New Roman" panose="02020603050405020304" pitchFamily="65" charset="-122"/>
                <a:ea typeface="微软雅黑" panose="020B0503020204020204" pitchFamily="34" charset="-122"/>
              </a:rPr>
              <a:t>I</a:t>
            </a:r>
            <a:r>
              <a:rPr lang="zh-CN" altLang="en-US" sz="2410" kern="0" dirty="0">
                <a:solidFill>
                  <a:srgbClr val="000000"/>
                </a:solidFill>
                <a:latin typeface="Times New Roman" panose="02020603050405020304" pitchFamily="65" charset="-122"/>
                <a:ea typeface="微软雅黑" panose="020B0503020204020204" pitchFamily="34" charset="-122"/>
              </a:rPr>
              <a:t> with my parents </a:t>
            </a:r>
            <a:r>
              <a:rPr lang="zh-CN" altLang="en-US" sz="2410" u="sng" kern="0" dirty="0">
                <a:solidFill>
                  <a:srgbClr val="000000"/>
                </a:solidFill>
                <a:latin typeface="Times New Roman" panose="02020603050405020304" pitchFamily="65" charset="-122"/>
                <a:ea typeface="微软雅黑" panose="020B0503020204020204" pitchFamily="34" charset="-122"/>
              </a:rPr>
              <a:t>am</a:t>
            </a:r>
            <a:r>
              <a:rPr lang="zh-CN" altLang="en-US" sz="2410" kern="0" dirty="0">
                <a:solidFill>
                  <a:srgbClr val="000000"/>
                </a:solidFill>
                <a:latin typeface="Times New Roman" panose="02020603050405020304" pitchFamily="65" charset="-122"/>
                <a:ea typeface="微软雅黑" panose="020B0503020204020204" pitchFamily="34" charset="-122"/>
              </a:rPr>
              <a:t> going to the cinema.</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我和我的父母要去看电影。</a:t>
            </a:r>
            <a:endParaRPr lang="zh-CN"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44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4.作主语的名词有限定成分</a:t>
            </a:r>
            <a:endParaRPr lang="zh-CN" altLang="en-US" b="1" dirty="0"/>
          </a:p>
        </p:txBody>
      </p:sp>
      <p:graphicFrame>
        <p:nvGraphicFramePr>
          <p:cNvPr id="3" name="表格 2"/>
          <p:cNvGraphicFramePr>
            <a:graphicFrameLocks noGrp="1"/>
          </p:cNvGraphicFramePr>
          <p:nvPr/>
        </p:nvGraphicFramePr>
        <p:xfrm>
          <a:off x="468000" y="1547908"/>
          <a:ext cx="11268075" cy="3451860"/>
        </p:xfrm>
        <a:graphic>
          <a:graphicData uri="http://schemas.openxmlformats.org/drawingml/2006/table">
            <a:tbl>
              <a:tblPr/>
              <a:tblGrid>
                <a:gridCol w="3183890">
                  <a:extLst>
                    <a:ext uri="{9D8B030D-6E8A-4147-A177-3AD203B41FA5}">
                      <a16:colId xmlns:a16="http://schemas.microsoft.com/office/drawing/2014/main" val="20000"/>
                    </a:ext>
                  </a:extLst>
                </a:gridCol>
                <a:gridCol w="1804670">
                  <a:extLst>
                    <a:ext uri="{9D8B030D-6E8A-4147-A177-3AD203B41FA5}">
                      <a16:colId xmlns:a16="http://schemas.microsoft.com/office/drawing/2014/main" val="20001"/>
                    </a:ext>
                  </a:extLst>
                </a:gridCol>
                <a:gridCol w="6279440">
                  <a:extLst>
                    <a:ext uri="{9D8B030D-6E8A-4147-A177-3AD203B41FA5}">
                      <a16:colId xmlns:a16="http://schemas.microsoft.com/office/drawing/2014/main" val="20002"/>
                    </a:ext>
                  </a:extLst>
                </a:gridCol>
              </a:tblGrid>
              <a:tr h="563328">
                <a:tc>
                  <a:txBody>
                    <a:bodyPr/>
                    <a:lstStyle/>
                    <a:p>
                      <a:pPr indent="0" algn="ctr" eaLnBrk="0" fontAlgn="auto"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主语</a:t>
                      </a:r>
                    </a:p>
                  </a:txBody>
                  <a:tcPr marL="45720" marR="45720"/>
                </a:tc>
                <a:tc>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谓语</a:t>
                      </a:r>
                    </a:p>
                  </a:txBody>
                  <a:tcPr marL="45720" marR="45720"/>
                </a:tc>
                <a:tc>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例句</a:t>
                      </a:r>
                    </a:p>
                  </a:txBody>
                  <a:tcPr marL="45720" marR="45720"/>
                </a:tc>
                <a:extLst>
                  <a:ext uri="{0D108BD9-81ED-4DB2-BD59-A6C34878D82A}">
                    <a16:rowId xmlns:a16="http://schemas.microsoft.com/office/drawing/2014/main" val="10000"/>
                  </a:ext>
                </a:extLst>
              </a:tr>
              <a:tr h="982656">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many a/an+可数名词单数</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单数形式</a:t>
                      </a:r>
                    </a:p>
                  </a:txBody>
                  <a:tcPr marL="45720" marR="45720"/>
                </a:tc>
                <a:tc>
                  <a:txBody>
                    <a:bodyPr/>
                    <a:lstStyle/>
                    <a:p>
                      <a:pPr eaLnBrk="0" latinLnBrk="1" hangingPunct="0">
                        <a:lnSpc>
                          <a:spcPct val="150000"/>
                        </a:lnSpc>
                        <a:spcBef>
                          <a:spcPts val="0"/>
                        </a:spcBef>
                      </a:pPr>
                      <a:r>
                        <a:rPr lang="zh-CN" altLang="en-US" sz="1815" u="sng" kern="0" dirty="0">
                          <a:solidFill>
                            <a:srgbClr val="000000"/>
                          </a:solidFill>
                          <a:latin typeface="Times New Roman" panose="02020603050405020304" pitchFamily="65" charset="-122"/>
                          <a:ea typeface="宋体" panose="02010600030101010101" pitchFamily="2" charset="-122"/>
                        </a:rPr>
                        <a:t>Many an</a:t>
                      </a:r>
                      <a:r>
                        <a:rPr lang="zh-CN" altLang="en-US" sz="1815" kern="0" dirty="0">
                          <a:solidFill>
                            <a:srgbClr val="000000"/>
                          </a:solidFill>
                          <a:latin typeface="Times New Roman" panose="02020603050405020304" pitchFamily="65" charset="-122"/>
                          <a:ea typeface="宋体" panose="02010600030101010101" pitchFamily="2" charset="-122"/>
                        </a:rPr>
                        <a:t> expert </a:t>
                      </a:r>
                      <a:r>
                        <a:rPr lang="zh-CN" altLang="en-US" sz="1815" u="sng" kern="0" dirty="0">
                          <a:solidFill>
                            <a:srgbClr val="000000"/>
                          </a:solidFill>
                          <a:latin typeface="Times New Roman" panose="02020603050405020304" pitchFamily="65" charset="-122"/>
                          <a:ea typeface="宋体" panose="02010600030101010101" pitchFamily="2" charset="-122"/>
                        </a:rPr>
                        <a:t>has</a:t>
                      </a:r>
                      <a:r>
                        <a:rPr lang="zh-CN" altLang="en-US" sz="1815" kern="0" dirty="0">
                          <a:solidFill>
                            <a:srgbClr val="000000"/>
                          </a:solidFill>
                          <a:latin typeface="Times New Roman" panose="02020603050405020304" pitchFamily="65" charset="-122"/>
                          <a:ea typeface="宋体" panose="02010600030101010101" pitchFamily="2" charset="-122"/>
                        </a:rPr>
                        <a:t> attended the lecture on environmental </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protection.</a:t>
                      </a:r>
                    </a:p>
                  </a:txBody>
                  <a:tcPr marL="45720" marR="45720"/>
                </a:tc>
                <a:extLst>
                  <a:ext uri="{0D108BD9-81ED-4DB2-BD59-A6C34878D82A}">
                    <a16:rowId xmlns:a16="http://schemas.microsoft.com/office/drawing/2014/main" val="10001"/>
                  </a:ext>
                </a:extLst>
              </a:tr>
              <a:tr h="982656">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more than one+可数名词单数</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单数形式</a:t>
                      </a:r>
                    </a:p>
                  </a:txBody>
                  <a:tcPr marL="45720" marR="45720"/>
                </a:tc>
                <a:tc>
                  <a:txBody>
                    <a:bodyPr/>
                    <a:lstStyle/>
                    <a:p>
                      <a:pPr eaLnBrk="0" latinLnBrk="1" hangingPunct="0">
                        <a:lnSpc>
                          <a:spcPct val="150000"/>
                        </a:lnSpc>
                        <a:spcBef>
                          <a:spcPts val="0"/>
                        </a:spcBef>
                      </a:pPr>
                      <a:r>
                        <a:rPr lang="zh-CN" altLang="en-US" sz="1815" u="sng" kern="0" dirty="0">
                          <a:solidFill>
                            <a:srgbClr val="000000"/>
                          </a:solidFill>
                          <a:latin typeface="Times New Roman" panose="02020603050405020304" pitchFamily="65" charset="-122"/>
                          <a:ea typeface="宋体" panose="02010600030101010101" pitchFamily="2" charset="-122"/>
                        </a:rPr>
                        <a:t>More than one</a:t>
                      </a:r>
                      <a:r>
                        <a:rPr lang="zh-CN" altLang="en-US" sz="1815" kern="0" dirty="0">
                          <a:solidFill>
                            <a:srgbClr val="000000"/>
                          </a:solidFill>
                          <a:latin typeface="Times New Roman" panose="02020603050405020304" pitchFamily="65" charset="-122"/>
                          <a:ea typeface="宋体" panose="02010600030101010101" pitchFamily="2" charset="-122"/>
                        </a:rPr>
                        <a:t> solution </a:t>
                      </a:r>
                      <a:r>
                        <a:rPr lang="zh-CN" altLang="en-US" sz="1815" u="sng" kern="0" dirty="0">
                          <a:solidFill>
                            <a:srgbClr val="000000"/>
                          </a:solidFill>
                          <a:latin typeface="Times New Roman" panose="02020603050405020304" pitchFamily="65" charset="-122"/>
                          <a:ea typeface="宋体" panose="02010600030101010101" pitchFamily="2" charset="-122"/>
                        </a:rPr>
                        <a:t>has</a:t>
                      </a:r>
                      <a:r>
                        <a:rPr lang="zh-CN" altLang="en-US" sz="1815" kern="0" dirty="0">
                          <a:solidFill>
                            <a:srgbClr val="000000"/>
                          </a:solidFill>
                          <a:latin typeface="Times New Roman" panose="02020603050405020304" pitchFamily="65" charset="-122"/>
                          <a:ea typeface="宋体" panose="02010600030101010101" pitchFamily="2" charset="-122"/>
                        </a:rPr>
                        <a:t> been tried to tackle the complicated </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problem.</a:t>
                      </a:r>
                    </a:p>
                  </a:txBody>
                  <a:tcPr marL="45720" marR="45720"/>
                </a:tc>
                <a:extLst>
                  <a:ext uri="{0D108BD9-81ED-4DB2-BD59-A6C34878D82A}">
                    <a16:rowId xmlns:a16="http://schemas.microsoft.com/office/drawing/2014/main" val="10002"/>
                  </a:ext>
                </a:extLst>
              </a:tr>
              <a:tr h="920115">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more+复数名词+than one</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复数形式</a:t>
                      </a:r>
                    </a:p>
                  </a:txBody>
                  <a:tcPr marL="45720" marR="45720"/>
                </a:tc>
                <a:tc>
                  <a:txBody>
                    <a:bodyPr/>
                    <a:lstStyle/>
                    <a:p>
                      <a:pPr eaLnBrk="0" latinLnBrk="1" hangingPunct="0">
                        <a:lnSpc>
                          <a:spcPct val="150000"/>
                        </a:lnSpc>
                        <a:spcBef>
                          <a:spcPts val="0"/>
                        </a:spcBef>
                      </a:pPr>
                      <a:r>
                        <a:rPr lang="zh-CN" altLang="en-US" sz="1815" u="sng" kern="0" dirty="0">
                          <a:solidFill>
                            <a:srgbClr val="000000"/>
                          </a:solidFill>
                          <a:latin typeface="Times New Roman" panose="02020603050405020304" pitchFamily="65" charset="-122"/>
                          <a:ea typeface="宋体" panose="02010600030101010101" pitchFamily="2" charset="-122"/>
                        </a:rPr>
                        <a:t>More</a:t>
                      </a:r>
                      <a:r>
                        <a:rPr lang="zh-CN" altLang="en-US" sz="1815" kern="0" dirty="0">
                          <a:solidFill>
                            <a:srgbClr val="000000"/>
                          </a:solidFill>
                          <a:latin typeface="Times New Roman" panose="02020603050405020304" pitchFamily="65" charset="-122"/>
                          <a:ea typeface="宋体" panose="02010600030101010101" pitchFamily="2" charset="-122"/>
                        </a:rPr>
                        <a:t> solutions </a:t>
                      </a:r>
                      <a:r>
                        <a:rPr lang="zh-CN" altLang="en-US" sz="1815" u="sng" kern="0" dirty="0">
                          <a:solidFill>
                            <a:srgbClr val="000000"/>
                          </a:solidFill>
                          <a:latin typeface="Times New Roman" panose="02020603050405020304" pitchFamily="65" charset="-122"/>
                          <a:ea typeface="宋体" panose="02010600030101010101" pitchFamily="2" charset="-122"/>
                        </a:rPr>
                        <a:t>than one</a:t>
                      </a:r>
                      <a:r>
                        <a:rPr lang="zh-CN" altLang="en-US" sz="1815" kern="0" dirty="0">
                          <a:solidFill>
                            <a:srgbClr val="000000"/>
                          </a:solidFill>
                          <a:latin typeface="Times New Roman" panose="02020603050405020304" pitchFamily="65" charset="-122"/>
                          <a:ea typeface="宋体" panose="02010600030101010101" pitchFamily="2" charset="-122"/>
                        </a:rPr>
                        <a:t> </a:t>
                      </a:r>
                      <a:r>
                        <a:rPr lang="zh-CN" altLang="en-US" sz="1815" u="sng" kern="0" dirty="0">
                          <a:solidFill>
                            <a:srgbClr val="000000"/>
                          </a:solidFill>
                          <a:latin typeface="Times New Roman" panose="02020603050405020304" pitchFamily="65" charset="-122"/>
                          <a:ea typeface="宋体" panose="02010600030101010101" pitchFamily="2" charset="-122"/>
                        </a:rPr>
                        <a:t>have</a:t>
                      </a:r>
                      <a:r>
                        <a:rPr lang="zh-CN" altLang="en-US" sz="1815" kern="0" dirty="0">
                          <a:solidFill>
                            <a:srgbClr val="000000"/>
                          </a:solidFill>
                          <a:latin typeface="Times New Roman" panose="02020603050405020304" pitchFamily="65" charset="-122"/>
                          <a:ea typeface="宋体" panose="02010600030101010101" pitchFamily="2" charset="-122"/>
                        </a:rPr>
                        <a:t> been tried to tackle the complicated problem.</a:t>
                      </a:r>
                    </a:p>
                  </a:txBody>
                  <a:tcPr marL="45720" marR="45720"/>
                </a:tc>
                <a:extLst>
                  <a:ext uri="{0D108BD9-81ED-4DB2-BD59-A6C34878D82A}">
                    <a16:rowId xmlns:a16="http://schemas.microsoft.com/office/drawing/2014/main" val="10003"/>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321300"/>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a:solidFill>
                  <a:srgbClr val="953FA3"/>
                </a:solidFill>
                <a:latin typeface="Times New Roman" panose="02020603050405020304" pitchFamily="65" charset="-122"/>
                <a:ea typeface="微软雅黑" panose="020B0503020204020204" pitchFamily="34" charset="-122"/>
              </a:rPr>
              <a:t>易混易错</a:t>
            </a:r>
            <a:r>
              <a:rPr lang="zh-CN" altLang="en-US" sz="2410" kern="0" dirty="0">
                <a:solidFill>
                  <a:srgbClr val="000000"/>
                </a:solidFill>
                <a:latin typeface="Times New Roman" panose="02020603050405020304" pitchFamily="65" charset="-122"/>
                <a:ea typeface="微软雅黑" panose="020B0503020204020204" pitchFamily="34" charset="-122"/>
              </a:rPr>
              <a:t>    </a:t>
            </a: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①“</a:t>
            </a:r>
            <a:r>
              <a:rPr lang="en-US" altLang="zh-CN"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a number of+</a:t>
            </a: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复数名词”意为“许多</a:t>
            </a:r>
            <a:r>
              <a:rPr lang="en-US" altLang="zh-CN"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a:t>
            </a: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a:t>
            </a:r>
            <a:r>
              <a:rPr lang="en-US" altLang="zh-CN"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a:t>
            </a: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作主语时谓语动词用复</a:t>
            </a:r>
            <a:br>
              <a:rPr lang="zh-CN" altLang="en-US" sz="2000" dirty="0">
                <a:latin typeface="Times New Roman" panose="02020603050405020304" pitchFamily="18" charset="0"/>
                <a:ea typeface="楷体" panose="02010609060101010101" charset="-122"/>
                <a:cs typeface="Times New Roman" panose="02020603050405020304" pitchFamily="18" charset="0"/>
              </a:rPr>
            </a:b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数</a:t>
            </a:r>
            <a:r>
              <a:rPr lang="en-US" altLang="zh-CN"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;“the number of+</a:t>
            </a: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复数名词”意为“</a:t>
            </a:r>
            <a:r>
              <a:rPr lang="en-US" altLang="zh-CN"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a:t>
            </a: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的数量”</a:t>
            </a:r>
            <a:r>
              <a:rPr lang="en-US" altLang="zh-CN"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a:t>
            </a: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作主语时谓语动词用单数。</a:t>
            </a:r>
            <a:endParaRPr lang="zh-CN" altLang="en-US" sz="2000" dirty="0">
              <a:latin typeface="Times New Roman" panose="02020603050405020304" pitchFamily="18" charset="0"/>
              <a:ea typeface="楷体" panose="02010609060101010101" charset="-122"/>
              <a:cs typeface="Times New Roman" panose="02020603050405020304" pitchFamily="18" charset="0"/>
            </a:endParaRPr>
          </a:p>
          <a:p>
            <a:pPr eaLnBrk="0" latinLnBrk="1" hangingPunct="0">
              <a:lnSpc>
                <a:spcPct val="150000"/>
              </a:lnSpc>
              <a:spcBef>
                <a:spcPts val="145"/>
              </a:spcBef>
            </a:pPr>
            <a:r>
              <a:rPr lang="en-US" altLang="zh-CN"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A number of measures were being taken to protect the endangered animals.</a:t>
            </a:r>
          </a:p>
          <a:p>
            <a:pPr eaLnBrk="0" latinLnBrk="1" hangingPunct="0">
              <a:lnSpc>
                <a:spcPct val="150000"/>
              </a:lnSpc>
              <a:spcBef>
                <a:spcPts val="145"/>
              </a:spcBef>
            </a:pPr>
            <a:r>
              <a:rPr lang="en-US" altLang="zh-CN"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a:t>
            </a: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人们</a:t>
            </a:r>
            <a:r>
              <a:rPr lang="en-US" altLang="zh-CN"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a:t>
            </a: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正采取各种措施保护濒危动物。</a:t>
            </a:r>
          </a:p>
          <a:p>
            <a:pPr eaLnBrk="0" latinLnBrk="1" hangingPunct="0">
              <a:lnSpc>
                <a:spcPct val="150000"/>
              </a:lnSpc>
              <a:spcBef>
                <a:spcPts val="145"/>
              </a:spcBef>
            </a:pPr>
            <a:r>
              <a:rPr lang="en-US" altLang="zh-CN"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The number of people attending the event was twenty.</a:t>
            </a: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参加活动的人数为</a:t>
            </a:r>
            <a:r>
              <a:rPr lang="en-US" altLang="zh-CN"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20</a:t>
            </a: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a:t>
            </a:r>
          </a:p>
          <a:p>
            <a:pPr eaLnBrk="0" latinLnBrk="1" hangingPunct="0">
              <a:lnSpc>
                <a:spcPct val="150000"/>
              </a:lnSpc>
              <a:spcBef>
                <a:spcPts val="145"/>
              </a:spcBef>
            </a:pP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②</a:t>
            </a:r>
            <a:r>
              <a:rPr lang="en-US" altLang="zh-CN"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a quantity of</a:t>
            </a: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后面可以接不可数名词或可数名词复数作主语</a:t>
            </a:r>
            <a:r>
              <a:rPr lang="en-US" altLang="zh-CN"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a:t>
            </a: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谓语动词的数与</a:t>
            </a:r>
            <a:r>
              <a:rPr lang="en-US" altLang="zh-CN"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a </a:t>
            </a:r>
            <a:r>
              <a:rPr lang="en-US" altLang="zh-CN" sz="2000" kern="0" dirty="0" err="1">
                <a:solidFill>
                  <a:srgbClr val="000000"/>
                </a:solidFill>
                <a:latin typeface="Times New Roman" panose="02020603050405020304" pitchFamily="18" charset="0"/>
                <a:ea typeface="楷体" panose="02010609060101010101" charset="-122"/>
                <a:cs typeface="Times New Roman" panose="02020603050405020304" pitchFamily="18" charset="0"/>
              </a:rPr>
              <a:t>quanti</a:t>
            </a:r>
            <a:r>
              <a:rPr lang="en-US" altLang="zh-CN"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ty of</a:t>
            </a: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后面的名词的数保持一致</a:t>
            </a:r>
            <a:r>
              <a:rPr lang="en-US" altLang="zh-CN"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;quantities of</a:t>
            </a: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后面可以接不可数名词或可数名词复数作</a:t>
            </a:r>
          </a:p>
          <a:p>
            <a:pPr marL="0" indent="0" eaLnBrk="0" latinLnBrk="1" hangingPunct="0">
              <a:lnSpc>
                <a:spcPct val="150000"/>
              </a:lnSpc>
              <a:spcBef>
                <a:spcPts val="145"/>
              </a:spcBef>
              <a:buNone/>
            </a:pP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主语,谓语动词的数与quantities的数保持一致(即用复数形式)。</a:t>
            </a:r>
          </a:p>
          <a:p>
            <a:pPr marL="0" indent="0" eaLnBrk="0" latinLnBrk="1" hangingPunct="0">
              <a:lnSpc>
                <a:spcPct val="150000"/>
              </a:lnSpc>
              <a:spcBef>
                <a:spcPts val="145"/>
              </a:spcBef>
              <a:buNone/>
            </a:pP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A large quantity of milk is reported not to reach the standard. </a:t>
            </a:r>
          </a:p>
          <a:p>
            <a:pPr marL="0" indent="0" eaLnBrk="0" latinLnBrk="1" hangingPunct="0">
              <a:lnSpc>
                <a:spcPct val="150000"/>
              </a:lnSpc>
              <a:spcBef>
                <a:spcPts val="145"/>
              </a:spcBef>
              <a:buNone/>
            </a:pP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Large quantities of milk are reported not to reach the standard. </a:t>
            </a:r>
          </a:p>
          <a:p>
            <a:pPr marL="0" indent="0" eaLnBrk="0" latinLnBrk="1" hangingPunct="0">
              <a:lnSpc>
                <a:spcPct val="150000"/>
              </a:lnSpc>
              <a:spcBef>
                <a:spcPts val="145"/>
              </a:spcBef>
              <a:buNone/>
            </a:pP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据报道,大量的牛奶不合格。</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6555" y="395905"/>
            <a:ext cx="11831400" cy="6301105"/>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953FA3"/>
                </a:solidFill>
                <a:latin typeface="Times New Roman" panose="02020603050405020304" pitchFamily="65" charset="-122"/>
                <a:ea typeface="微软雅黑" panose="020B0503020204020204" pitchFamily="34" charset="-122"/>
              </a:rPr>
              <a:t>5.</a:t>
            </a:r>
            <a:r>
              <a:rPr lang="zh-CN" altLang="en-US" sz="2410" b="1" kern="0" dirty="0">
                <a:solidFill>
                  <a:srgbClr val="953FA3"/>
                </a:solidFill>
                <a:latin typeface="Times New Roman" panose="02020603050405020304" pitchFamily="65" charset="-122"/>
                <a:ea typeface="微软雅黑" panose="020B0503020204020204" pitchFamily="34" charset="-122"/>
              </a:rPr>
              <a:t>定语从句中的主谓一致</a:t>
            </a:r>
            <a:endParaRPr lang="zh-CN" altLang="en-US" sz="2800" b="1" dirty="0"/>
          </a:p>
          <a:p>
            <a:pPr eaLnBrk="0" latinLnBrk="1" hangingPunct="0">
              <a:lnSpc>
                <a:spcPct val="150000"/>
              </a:lnSpc>
              <a:spcBef>
                <a:spcPts val="145"/>
              </a:spcBef>
            </a:pPr>
            <a:r>
              <a:rPr lang="en-US" altLang="zh-CN" sz="2410" kern="0" dirty="0">
                <a:solidFill>
                  <a:srgbClr val="000000"/>
                </a:solidFill>
                <a:latin typeface="Times New Roman" panose="02020603050405020304" pitchFamily="65"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微软雅黑" panose="020B0503020204020204" pitchFamily="34" charset="-122"/>
              </a:rPr>
              <a:t>定语从句的谓语动词与先行词保持人称和数的一致。如果先行词是单数形式</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则</a:t>
            </a:r>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rPr>
              <a:t>定语从句的谓语动词用单数形式</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如果先行词是复数形式</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则定语从句的谓语动词用复数</a:t>
            </a:r>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rPr>
              <a:t>形式。</a:t>
            </a:r>
            <a:endParaRPr lang="zh-CN" altLang="en-US" sz="2800" dirty="0"/>
          </a:p>
          <a:p>
            <a:pPr eaLnBrk="0" latinLnBrk="1" hangingPunct="0">
              <a:lnSpc>
                <a:spcPct val="150000"/>
              </a:lnSpc>
              <a:spcBef>
                <a:spcPts val="145"/>
              </a:spcBef>
            </a:pPr>
            <a:r>
              <a:rPr lang="en-US" altLang="zh-CN" sz="2410" u="sng" kern="0" dirty="0">
                <a:solidFill>
                  <a:srgbClr val="000000"/>
                </a:solidFill>
                <a:latin typeface="Times New Roman" panose="02020603050405020304" pitchFamily="65" charset="-122"/>
                <a:ea typeface="微软雅黑" panose="020B0503020204020204" pitchFamily="34" charset="-122"/>
              </a:rPr>
              <a:t>I</a:t>
            </a:r>
            <a:r>
              <a:rPr lang="en-US" altLang="zh-CN" sz="2410" kern="0" dirty="0">
                <a:solidFill>
                  <a:srgbClr val="000000"/>
                </a:solidFill>
                <a:latin typeface="Times New Roman" panose="02020603050405020304" pitchFamily="65" charset="-122"/>
                <a:ea typeface="微软雅黑" panose="020B0503020204020204" pitchFamily="34" charset="-122"/>
              </a:rPr>
              <a:t>, who </a:t>
            </a:r>
            <a:r>
              <a:rPr lang="en-US" altLang="zh-CN" sz="2410" u="sng" kern="0" dirty="0">
                <a:solidFill>
                  <a:srgbClr val="000000"/>
                </a:solidFill>
                <a:latin typeface="Times New Roman" panose="02020603050405020304" pitchFamily="65" charset="-122"/>
                <a:ea typeface="微软雅黑" panose="020B0503020204020204" pitchFamily="34" charset="-122"/>
              </a:rPr>
              <a:t>am</a:t>
            </a:r>
            <a:r>
              <a:rPr lang="zh-CN" altLang="en-US" sz="2410" kern="0" dirty="0">
                <a:solidFill>
                  <a:srgbClr val="000000"/>
                </a:solidFill>
                <a:latin typeface="Times New Roman" panose="02020603050405020304" pitchFamily="65" charset="-122"/>
                <a:ea typeface="微软雅黑" panose="020B0503020204020204" pitchFamily="34" charset="-122"/>
              </a:rPr>
              <a:t> </a:t>
            </a:r>
            <a:r>
              <a:rPr lang="en-US" altLang="zh-CN" sz="2410" kern="0" dirty="0">
                <a:solidFill>
                  <a:srgbClr val="000000"/>
                </a:solidFill>
                <a:latin typeface="Times New Roman" panose="02020603050405020304" pitchFamily="65" charset="-122"/>
                <a:ea typeface="微软雅黑" panose="020B0503020204020204" pitchFamily="34" charset="-122"/>
              </a:rPr>
              <a:t>a doctor, graduated from a key university. </a:t>
            </a:r>
            <a:r>
              <a:rPr lang="zh-CN" altLang="en-US" sz="2410" kern="0" dirty="0">
                <a:solidFill>
                  <a:srgbClr val="000000"/>
                </a:solidFill>
                <a:latin typeface="Times New Roman" panose="02020603050405020304" pitchFamily="65" charset="-122"/>
                <a:ea typeface="微软雅黑" panose="020B0503020204020204" pitchFamily="34" charset="-122"/>
              </a:rPr>
              <a:t>我</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一名医生</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毕业于一所重点大学。</a:t>
            </a:r>
            <a:endParaRPr lang="zh-CN" altLang="en-US" sz="2800"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He is one of </a:t>
            </a:r>
            <a:r>
              <a:rPr lang="zh-CN" altLang="en-US" sz="2410" u="sng" kern="0" dirty="0">
                <a:solidFill>
                  <a:srgbClr val="000000"/>
                </a:solidFill>
                <a:latin typeface="Times New Roman" panose="02020603050405020304" pitchFamily="65" charset="-122"/>
                <a:ea typeface="微软雅黑" panose="020B0503020204020204" pitchFamily="34" charset="-122"/>
              </a:rPr>
              <a:t>the best students</a:t>
            </a:r>
            <a:r>
              <a:rPr lang="zh-CN" altLang="en-US" sz="2410" kern="0" dirty="0">
                <a:solidFill>
                  <a:srgbClr val="000000"/>
                </a:solidFill>
                <a:latin typeface="Times New Roman" panose="02020603050405020304" pitchFamily="65" charset="-122"/>
                <a:ea typeface="微软雅黑" panose="020B0503020204020204" pitchFamily="34" charset="-122"/>
              </a:rPr>
              <a:t> who </a:t>
            </a:r>
            <a:r>
              <a:rPr lang="zh-CN" altLang="en-US" sz="2410" u="sng" kern="0" dirty="0">
                <a:solidFill>
                  <a:srgbClr val="000000"/>
                </a:solidFill>
                <a:latin typeface="Times New Roman" panose="02020603050405020304" pitchFamily="65" charset="-122"/>
                <a:ea typeface="微软雅黑" panose="020B0503020204020204" pitchFamily="34" charset="-122"/>
              </a:rPr>
              <a:t>are</a:t>
            </a:r>
            <a:r>
              <a:rPr lang="zh-CN" altLang="en-US" sz="2410" kern="0" dirty="0">
                <a:solidFill>
                  <a:srgbClr val="000000"/>
                </a:solidFill>
                <a:latin typeface="Times New Roman" panose="02020603050405020304" pitchFamily="65" charset="-122"/>
                <a:ea typeface="微软雅黑" panose="020B0503020204020204" pitchFamily="34" charset="-122"/>
              </a:rPr>
              <a:t> always praised. </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他是这些总是受到表扬的最优秀的学生中的一个。</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He is </a:t>
            </a:r>
            <a:r>
              <a:rPr lang="zh-CN" altLang="en-US" sz="2410" u="sng" kern="0" dirty="0">
                <a:solidFill>
                  <a:srgbClr val="000000"/>
                </a:solidFill>
                <a:latin typeface="Times New Roman" panose="02020603050405020304" pitchFamily="65" charset="-122"/>
                <a:ea typeface="微软雅黑" panose="020B0503020204020204" pitchFamily="34" charset="-122"/>
              </a:rPr>
              <a:t>the one of the best students</a:t>
            </a:r>
            <a:r>
              <a:rPr lang="zh-CN" altLang="en-US" sz="2410" kern="0" dirty="0">
                <a:solidFill>
                  <a:srgbClr val="000000"/>
                </a:solidFill>
                <a:latin typeface="Times New Roman" panose="02020603050405020304" pitchFamily="65" charset="-122"/>
                <a:ea typeface="微软雅黑" panose="020B0503020204020204" pitchFamily="34" charset="-122"/>
              </a:rPr>
              <a:t> who </a:t>
            </a:r>
            <a:r>
              <a:rPr lang="zh-CN" altLang="en-US" sz="2410" u="sng" kern="0" dirty="0">
                <a:solidFill>
                  <a:srgbClr val="000000"/>
                </a:solidFill>
                <a:latin typeface="Times New Roman" panose="02020603050405020304" pitchFamily="65" charset="-122"/>
                <a:ea typeface="微软雅黑" panose="020B0503020204020204" pitchFamily="34" charset="-122"/>
              </a:rPr>
              <a:t>is</a:t>
            </a:r>
            <a:r>
              <a:rPr lang="zh-CN" altLang="en-US" sz="2410" kern="0" dirty="0">
                <a:solidFill>
                  <a:srgbClr val="000000"/>
                </a:solidFill>
                <a:latin typeface="Times New Roman" panose="02020603050405020304" pitchFamily="65" charset="-122"/>
                <a:ea typeface="微软雅黑" panose="020B0503020204020204" pitchFamily="34" charset="-122"/>
              </a:rPr>
              <a:t> always praised. </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他是这些最优秀的学生中总是受到表扬的那一个。</a:t>
            </a:r>
            <a:endParaRPr lang="zh-CN" altLang="en-US" dirty="0"/>
          </a:p>
          <a:p>
            <a:pPr marL="0" indent="0" eaLnBrk="0" latinLnBrk="1" hangingPunct="0">
              <a:lnSpc>
                <a:spcPct val="150000"/>
              </a:lnSpc>
              <a:spcBef>
                <a:spcPts val="145"/>
              </a:spcBef>
              <a:buNone/>
            </a:pPr>
            <a:r>
              <a:rPr lang="zh-CN" altLang="en-US" sz="2410" u="sng" kern="0" dirty="0">
                <a:solidFill>
                  <a:srgbClr val="000000"/>
                </a:solidFill>
                <a:latin typeface="Times New Roman" panose="02020603050405020304" pitchFamily="65" charset="-122"/>
                <a:ea typeface="微软雅黑" panose="020B0503020204020204" pitchFamily="34" charset="-122"/>
              </a:rPr>
              <a:t>The park</a:t>
            </a:r>
            <a:r>
              <a:rPr lang="zh-CN" altLang="en-US" sz="2410" kern="0" dirty="0">
                <a:solidFill>
                  <a:srgbClr val="000000"/>
                </a:solidFill>
                <a:latin typeface="Times New Roman" panose="02020603050405020304" pitchFamily="65" charset="-122"/>
                <a:ea typeface="微软雅黑" panose="020B0503020204020204" pitchFamily="34" charset="-122"/>
              </a:rPr>
              <a:t> which </a:t>
            </a:r>
            <a:r>
              <a:rPr lang="zh-CN" altLang="en-US" sz="2410" u="sng" kern="0" dirty="0">
                <a:solidFill>
                  <a:srgbClr val="000000"/>
                </a:solidFill>
                <a:latin typeface="Times New Roman" panose="02020603050405020304" pitchFamily="65" charset="-122"/>
                <a:ea typeface="微软雅黑" panose="020B0503020204020204" pitchFamily="34" charset="-122"/>
              </a:rPr>
              <a:t>is</a:t>
            </a:r>
            <a:r>
              <a:rPr lang="zh-CN" altLang="en-US" sz="2410" kern="0" dirty="0">
                <a:solidFill>
                  <a:srgbClr val="000000"/>
                </a:solidFill>
                <a:latin typeface="Times New Roman" panose="02020603050405020304" pitchFamily="65" charset="-122"/>
                <a:ea typeface="微软雅黑" panose="020B0503020204020204" pitchFamily="34" charset="-122"/>
              </a:rPr>
              <a:t> in the centre of town has beautiful, big trees.</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位于市中心的公园里有漂亮的大树。</a:t>
            </a:r>
            <a:endParaRPr lang="zh-CN"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9120" y="755950"/>
            <a:ext cx="11831400" cy="452585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注意</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微软雅黑" panose="020B0503020204020204" pitchFamily="34" charset="-122"/>
                <a:sym typeface="Times New Roman" panose="02020603050405020304" pitchFamily="18" charset="0"/>
              </a:rPr>
              <a:t>在非限制性定语从句中,如果先行词指代整个主句,则定语从句的谓语动词用单</a:t>
            </a:r>
            <a:br>
              <a:rPr dirty="0">
                <a:latin typeface="Times New Roman" panose="02020603050405020304" pitchFamily="18" charset="0"/>
                <a:ea typeface="微软雅黑" panose="020B0503020204020204" pitchFamily="34" charset="-122"/>
                <a:sym typeface="Times New Roman" panose="02020603050405020304" pitchFamily="18" charset="0"/>
              </a:rPr>
            </a:br>
            <a:r>
              <a:rPr lang="zh-CN" altLang="en-US" sz="2410" kern="0" dirty="0">
                <a:solidFill>
                  <a:srgbClr val="000000"/>
                </a:solidFill>
                <a:latin typeface="Times New Roman" panose="02020603050405020304" pitchFamily="18" charset="0"/>
                <a:ea typeface="微软雅黑" panose="020B0503020204020204" pitchFamily="34" charset="-122"/>
                <a:sym typeface="Times New Roman" panose="02020603050405020304" pitchFamily="18" charset="0"/>
              </a:rPr>
              <a:t>数形式。</a:t>
            </a:r>
            <a:endParaRPr lang="zh-CN" altLang="en-US" dirty="0">
              <a:latin typeface="Times New Roman" panose="02020603050405020304" pitchFamily="18" charset="0"/>
              <a:ea typeface="微软雅黑" panose="020B0503020204020204" pitchFamily="34" charset="-122"/>
              <a:sym typeface="Times New Roman" panose="02020603050405020304" pitchFamily="18" charset="0"/>
            </a:endParaRPr>
          </a:p>
          <a:p>
            <a:pPr marL="0" indent="0" eaLnBrk="0" latinLnBrk="1" hangingPunct="0">
              <a:lnSpc>
                <a:spcPct val="150000"/>
              </a:lnSpc>
              <a:spcBef>
                <a:spcPts val="145"/>
              </a:spcBef>
              <a:buNone/>
            </a:pPr>
            <a:r>
              <a:rPr lang="zh-CN" altLang="en-US" sz="2410" u="sng" kern="0" dirty="0">
                <a:solidFill>
                  <a:srgbClr val="000000"/>
                </a:solidFill>
                <a:latin typeface="Times New Roman" panose="02020603050405020304" pitchFamily="65" charset="-122"/>
                <a:ea typeface="微软雅黑" panose="020B0503020204020204" pitchFamily="34" charset="-122"/>
              </a:rPr>
              <a:t>She got full marks in the math exam</a:t>
            </a:r>
            <a:r>
              <a:rPr lang="zh-CN" altLang="en-US" sz="2410" kern="0" dirty="0">
                <a:solidFill>
                  <a:srgbClr val="000000"/>
                </a:solidFill>
                <a:latin typeface="Times New Roman" panose="02020603050405020304" pitchFamily="65" charset="-122"/>
                <a:ea typeface="微软雅黑" panose="020B0503020204020204" pitchFamily="34" charset="-122"/>
              </a:rPr>
              <a:t>, which </a:t>
            </a:r>
            <a:r>
              <a:rPr lang="zh-CN" altLang="en-US" sz="2410" u="sng" kern="0" dirty="0">
                <a:solidFill>
                  <a:srgbClr val="000000"/>
                </a:solidFill>
                <a:latin typeface="Times New Roman" panose="02020603050405020304" pitchFamily="65" charset="-122"/>
                <a:ea typeface="微软雅黑" panose="020B0503020204020204" pitchFamily="34" charset="-122"/>
              </a:rPr>
              <a:t>was</a:t>
            </a:r>
            <a:r>
              <a:rPr lang="zh-CN" altLang="en-US" sz="2410" kern="0" dirty="0">
                <a:solidFill>
                  <a:srgbClr val="000000"/>
                </a:solidFill>
                <a:latin typeface="Times New Roman" panose="02020603050405020304" pitchFamily="65" charset="-122"/>
                <a:ea typeface="微软雅黑" panose="020B0503020204020204" pitchFamily="34" charset="-122"/>
              </a:rPr>
              <a:t> excellent. </a:t>
            </a:r>
            <a:endParaRPr lang="zh-CN" altLang="en-US" dirty="0">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微软雅黑" panose="020B0503020204020204" pitchFamily="34" charset="-122"/>
              </a:rPr>
              <a:t>她在数学考试中得了满分,这真是棒极了。</a:t>
            </a:r>
          </a:p>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6.倒装句中的主谓一致</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　　倒装结构中的谓语动词须与后面的主语保持一致。</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On the wall </a:t>
            </a:r>
            <a:r>
              <a:rPr lang="zh-CN" altLang="en-US" sz="2410" u="sng" kern="0" dirty="0">
                <a:solidFill>
                  <a:srgbClr val="000000"/>
                </a:solidFill>
                <a:latin typeface="Times New Roman" panose="02020603050405020304" pitchFamily="65" charset="-122"/>
                <a:ea typeface="微软雅黑" panose="020B0503020204020204" pitchFamily="34" charset="-122"/>
              </a:rPr>
              <a:t>hang two pictures</a:t>
            </a:r>
            <a:r>
              <a:rPr lang="zh-CN" altLang="en-US" sz="2410" kern="0" dirty="0">
                <a:solidFill>
                  <a:srgbClr val="000000"/>
                </a:solidFill>
                <a:latin typeface="Times New Roman" panose="02020603050405020304" pitchFamily="65" charset="-122"/>
                <a:ea typeface="微软雅黑" panose="020B0503020204020204" pitchFamily="34" charset="-122"/>
              </a:rPr>
              <a:t>.</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墙上挂着两幅画。</a:t>
            </a:r>
            <a:endParaRPr lang="zh-CN"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68295"/>
            <a:ext cx="11831400" cy="5956935"/>
          </a:xfrm>
          <a:prstGeom prst="rect">
            <a:avLst/>
          </a:prstGeom>
          <a:noFill/>
        </p:spPr>
        <p:txBody>
          <a:bodyPr wrap="square" lIns="0" tIns="0" rIns="0" bIns="0" rtlCol="0">
            <a:spAutoFit/>
          </a:bodyPr>
          <a:lstStyle/>
          <a:p>
            <a:pPr algn="ctr" eaLnBrk="0" latinLnBrk="1" hangingPunct="0">
              <a:lnSpc>
                <a:spcPct val="150000"/>
              </a:lnSpc>
              <a:spcBef>
                <a:spcPts val="145"/>
              </a:spcBef>
            </a:pPr>
            <a:r>
              <a:rPr lang="zh-CN" altLang="en-US" sz="2800" b="1" kern="0" dirty="0">
                <a:solidFill>
                  <a:srgbClr val="953FA3"/>
                </a:solidFill>
                <a:latin typeface="Times New Roman" panose="02020603050405020304" pitchFamily="65" charset="-122"/>
                <a:ea typeface="微软雅黑" panose="020B0503020204020204" pitchFamily="34" charset="-122"/>
              </a:rPr>
              <a:t>动词的非谓语形式</a:t>
            </a:r>
            <a:endParaRPr lang="zh-CN" altLang="en-US" sz="2410" b="1" kern="0" dirty="0">
              <a:solidFill>
                <a:srgbClr val="953FA3"/>
              </a:solidFill>
              <a:latin typeface="Times New Roman" panose="02020603050405020304" pitchFamily="65" charset="-122"/>
              <a:ea typeface="微软雅黑" panose="020B0503020204020204" pitchFamily="34" charset="-122"/>
            </a:endParaRPr>
          </a:p>
          <a:p>
            <a:pPr marL="0" indent="0" eaLnBrk="0" latinLnBrk="1" hangingPunct="0">
              <a:lnSpc>
                <a:spcPct val="150000"/>
              </a:lnSpc>
              <a:spcBef>
                <a:spcPts val="145"/>
              </a:spcBef>
              <a:buNone/>
            </a:pP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　　在英语中,一个主谓结构中只能有一个谓语动词,再出现动词时,就要使用非谓语形</a:t>
            </a:r>
            <a:br>
              <a:rPr dirty="0"/>
            </a:br>
            <a:r>
              <a:rPr lang="zh-CN" altLang="en-US" sz="2410" kern="0" dirty="0">
                <a:solidFill>
                  <a:srgbClr val="000000"/>
                </a:solidFill>
                <a:latin typeface="Times New Roman" panose="02020603050405020304" pitchFamily="65" charset="-122"/>
                <a:ea typeface="微软雅黑" panose="020B0503020204020204" pitchFamily="34" charset="-122"/>
              </a:rPr>
              <a:t>式。动词的非谓语形式包括-ing形式(分为动名词、现在分词)、-ed形式(过去分词)和</a:t>
            </a:r>
            <a:br>
              <a:rPr dirty="0"/>
            </a:br>
            <a:r>
              <a:rPr lang="zh-CN" altLang="en-US" sz="2410" kern="0" dirty="0">
                <a:solidFill>
                  <a:srgbClr val="000000"/>
                </a:solidFill>
                <a:latin typeface="Times New Roman" panose="02020603050405020304" pitchFamily="65" charset="-122"/>
                <a:ea typeface="微软雅黑" panose="020B0503020204020204" pitchFamily="34" charset="-122"/>
              </a:rPr>
              <a:t>不定式。</a:t>
            </a:r>
            <a:endParaRPr lang="zh-CN" altLang="en-US" dirty="0"/>
          </a:p>
          <a:p>
            <a:pPr marL="0" indent="0" eaLnBrk="0" latinLnBrk="1" hangingPunct="0">
              <a:lnSpc>
                <a:spcPct val="150000"/>
              </a:lnSpc>
              <a:spcBef>
                <a:spcPts val="145"/>
              </a:spcBef>
              <a:buNone/>
            </a:pPr>
            <a:r>
              <a:rPr lang="zh-CN" altLang="en-US" sz="13735" kern="0" spc="23241" dirty="0">
                <a:solidFill>
                  <a:srgbClr val="000000"/>
                </a:solidFill>
                <a:latin typeface="Times New Roman" panose="02020603050405020304" pitchFamily="65"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微软雅黑" panose="020B0503020204020204" pitchFamily="34" charset="-122"/>
              </a:rPr>
              <a:t> </a:t>
            </a:r>
            <a:endParaRPr lang="zh-CN" altLang="en-US" dirty="0"/>
          </a:p>
        </p:txBody>
      </p:sp>
      <p:pic>
        <p:nvPicPr>
          <p:cNvPr id="3" name="图片 3" descr="textimage7.jpeg"/>
          <p:cNvPicPr>
            <a:picLocks noChangeAspect="1"/>
          </p:cNvPicPr>
          <p:nvPr/>
        </p:nvPicPr>
        <p:blipFill>
          <a:blip r:embed="rId4"/>
          <a:stretch>
            <a:fillRect/>
          </a:stretch>
        </p:blipFill>
        <p:spPr>
          <a:xfrm>
            <a:off x="3635822" y="2939556"/>
            <a:ext cx="4695825" cy="3762375"/>
          </a:xfrm>
          <a:prstGeom prst="rect">
            <a:avLst/>
          </a:prstGeom>
        </p:spPr>
      </p:pic>
      <p:grpSp>
        <p:nvGrpSpPr>
          <p:cNvPr id="4" name="组合 3"/>
          <p:cNvGrpSpPr/>
          <p:nvPr/>
        </p:nvGrpSpPr>
        <p:grpSpPr>
          <a:xfrm>
            <a:off x="5219998" y="1137365"/>
            <a:ext cx="2088232" cy="430887"/>
            <a:chOff x="263136" y="272072"/>
            <a:chExt cx="3077968" cy="635109"/>
          </a:xfrm>
        </p:grpSpPr>
        <p:grpSp>
          <p:nvGrpSpPr>
            <p:cNvPr id="5" name="组合 4"/>
            <p:cNvGrpSpPr/>
            <p:nvPr/>
          </p:nvGrpSpPr>
          <p:grpSpPr>
            <a:xfrm>
              <a:off x="263136" y="317158"/>
              <a:ext cx="575064" cy="575064"/>
              <a:chOff x="263136" y="244750"/>
              <a:chExt cx="603639" cy="603639"/>
            </a:xfrm>
          </p:grpSpPr>
          <p:sp>
            <p:nvSpPr>
              <p:cNvPr id="7" name="泪滴形 6"/>
              <p:cNvSpPr/>
              <p:nvPr/>
            </p:nvSpPr>
            <p:spPr>
              <a:xfrm rot="10800000" flipH="1" flipV="1">
                <a:off x="263136" y="244750"/>
                <a:ext cx="603639" cy="603639"/>
              </a:xfrm>
              <a:prstGeom prst="teardrop">
                <a:avLst/>
              </a:prstGeom>
              <a:solidFill>
                <a:srgbClr val="953FA3">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8" name="椭圆 7"/>
              <p:cNvSpPr/>
              <p:nvPr/>
            </p:nvSpPr>
            <p:spPr>
              <a:xfrm rot="10800000" flipH="1" flipV="1">
                <a:off x="363481" y="345095"/>
                <a:ext cx="402949" cy="402949"/>
              </a:xfrm>
              <a:prstGeom prst="ellipse">
                <a:avLst/>
              </a:prstGeom>
              <a:solidFill>
                <a:srgbClr val="FDB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9" name="椭圆 8"/>
              <p:cNvSpPr/>
              <p:nvPr/>
            </p:nvSpPr>
            <p:spPr>
              <a:xfrm rot="10800000" flipH="1" flipV="1">
                <a:off x="438741" y="420355"/>
                <a:ext cx="252430" cy="2524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grpSp>
        <p:sp>
          <p:nvSpPr>
            <p:cNvPr id="6" name="文本框 5"/>
            <p:cNvSpPr txBox="1"/>
            <p:nvPr>
              <p:custDataLst>
                <p:tags r:id="rId1"/>
              </p:custDataLst>
            </p:nvPr>
          </p:nvSpPr>
          <p:spPr>
            <a:xfrm>
              <a:off x="1097509" y="272072"/>
              <a:ext cx="2243595" cy="635109"/>
            </a:xfrm>
            <a:prstGeom prst="rect">
              <a:avLst/>
            </a:prstGeom>
            <a:noFill/>
            <a:effectLst>
              <a:glow rad="203200">
                <a:srgbClr val="FF0000">
                  <a:alpha val="69000"/>
                </a:srgbClr>
              </a:glow>
            </a:effectLst>
          </p:spPr>
          <p:txBody>
            <a:bodyPr wrap="square" lIns="0" tIns="0" rIns="0" bIns="0" rtlCol="0">
              <a:spAutoFit/>
            </a:bodyPr>
            <a:lstStyle/>
            <a:p>
              <a:pPr algn="ctr" defTabSz="457200">
                <a:defRPr/>
              </a:pPr>
              <a:r>
                <a:rPr lang="zh-CN" altLang="en-US" sz="2800" b="1" dirty="0">
                  <a:latin typeface="微软雅黑" panose="020B0503020204020204" pitchFamily="34" charset="-122"/>
                  <a:ea typeface="微软雅黑" panose="020B0503020204020204" pitchFamily="34" charset="-122"/>
                  <a:sym typeface="庞门正道标题体" panose="02010600030101010101" pitchFamily="2" charset="-122"/>
                </a:rPr>
                <a:t>体系透析</a:t>
              </a: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93861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endParaRPr lang="zh-CN" altLang="en-US" dirty="0"/>
          </a:p>
          <a:p>
            <a:pPr marL="0" indent="0" algn="ctr"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动名词</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　　动名词由“动词+-ing”构成。它具有名词和动词的特征,其后可以跟宾语和状</a:t>
            </a:r>
            <a:br>
              <a:rPr dirty="0"/>
            </a:br>
            <a:r>
              <a:rPr lang="zh-CN" altLang="en-US" sz="2410" kern="0" dirty="0">
                <a:solidFill>
                  <a:srgbClr val="000000"/>
                </a:solidFill>
                <a:latin typeface="Times New Roman" panose="02020603050405020304" pitchFamily="65" charset="-122"/>
                <a:ea typeface="微软雅黑" panose="020B0503020204020204" pitchFamily="34" charset="-122"/>
              </a:rPr>
              <a:t>语。动名词同它的宾语和状语一起称为动名词短语,在句中可作主语、宾语、表语和</a:t>
            </a:r>
            <a:br>
              <a:rPr dirty="0"/>
            </a:br>
            <a:r>
              <a:rPr lang="zh-CN" altLang="en-US" sz="2410" kern="0" dirty="0">
                <a:solidFill>
                  <a:srgbClr val="000000"/>
                </a:solidFill>
                <a:latin typeface="Times New Roman" panose="02020603050405020304" pitchFamily="65" charset="-122"/>
                <a:ea typeface="微软雅黑" panose="020B0503020204020204" pitchFamily="34" charset="-122"/>
              </a:rPr>
              <a:t>定语。</a:t>
            </a:r>
            <a:endParaRPr lang="zh-CN" altLang="en-US" dirty="0"/>
          </a:p>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1.作主语</a:t>
            </a:r>
            <a:endParaRPr lang="zh-CN" altLang="en-US" b="1" dirty="0"/>
          </a:p>
          <a:p>
            <a:pPr marL="0" indent="0" eaLnBrk="0" latinLnBrk="1" hangingPunct="0">
              <a:lnSpc>
                <a:spcPct val="150000"/>
              </a:lnSpc>
              <a:spcBef>
                <a:spcPts val="145"/>
              </a:spcBef>
              <a:buNone/>
            </a:pPr>
            <a:r>
              <a:rPr lang="zh-CN" altLang="en-US" sz="2410" u="sng" kern="0" dirty="0">
                <a:solidFill>
                  <a:srgbClr val="000000"/>
                </a:solidFill>
                <a:latin typeface="Times New Roman" panose="02020603050405020304" pitchFamily="65" charset="-122"/>
                <a:ea typeface="微软雅黑" panose="020B0503020204020204" pitchFamily="34" charset="-122"/>
              </a:rPr>
              <a:t>Gardening is my favorite hobby.</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园艺是我最大的爱好。</a:t>
            </a:r>
            <a:endParaRPr lang="zh-CN" altLang="en-US" dirty="0"/>
          </a:p>
          <a:p>
            <a:pPr marL="0" indent="0" eaLnBrk="0" latinLnBrk="1" hangingPunct="0">
              <a:lnSpc>
                <a:spcPct val="150000"/>
              </a:lnSpc>
              <a:spcBef>
                <a:spcPts val="145"/>
              </a:spcBef>
              <a:buNone/>
            </a:pPr>
            <a:r>
              <a:rPr lang="zh-CN" altLang="en-US" sz="2410" u="sng" kern="0" dirty="0">
                <a:solidFill>
                  <a:srgbClr val="000000"/>
                </a:solidFill>
                <a:latin typeface="Times New Roman" panose="02020603050405020304" pitchFamily="65" charset="-122"/>
                <a:ea typeface="微软雅黑" panose="020B0503020204020204" pitchFamily="34" charset="-122"/>
              </a:rPr>
              <a:t>Using online practices</a:t>
            </a:r>
            <a:r>
              <a:rPr lang="zh-CN" altLang="en-US" sz="2410" kern="0" dirty="0">
                <a:solidFill>
                  <a:srgbClr val="000000"/>
                </a:solidFill>
                <a:latin typeface="Times New Roman" panose="02020603050405020304" pitchFamily="65" charset="-122"/>
                <a:ea typeface="微软雅黑" panose="020B0503020204020204" pitchFamily="34" charset="-122"/>
              </a:rPr>
              <a:t> helps students who don't have books.</a:t>
            </a:r>
            <a:endParaRPr lang="en-US" altLang="zh-CN" sz="2410" kern="0" dirty="0">
              <a:solidFill>
                <a:srgbClr val="000000"/>
              </a:solidFill>
              <a:latin typeface="Times New Roman" panose="02020603050405020304" pitchFamily="65" charset="-122"/>
              <a:ea typeface="微软雅黑" panose="020B0503020204020204" pitchFamily="34" charset="-122"/>
            </a:endParaRPr>
          </a:p>
          <a:p>
            <a:pPr eaLnBrk="0" latinLnBrk="1" hangingPunct="0">
              <a:lnSpc>
                <a:spcPct val="150000"/>
              </a:lnSpc>
              <a:spcBef>
                <a:spcPts val="145"/>
              </a:spcBef>
            </a:pPr>
            <a:r>
              <a:rPr lang="zh-CN" altLang="en-US" sz="2410" u="sng" kern="0" dirty="0">
                <a:solidFill>
                  <a:srgbClr val="000000"/>
                </a:solidFill>
                <a:latin typeface="Times New Roman" panose="02020603050405020304" pitchFamily="65" charset="-122"/>
                <a:ea typeface="微软雅黑" panose="020B0503020204020204" pitchFamily="34" charset="-122"/>
              </a:rPr>
              <a:t>使用线上练习可以帮助那些没有书的学生。</a:t>
            </a:r>
          </a:p>
          <a:p>
            <a:pPr marL="0" indent="0" eaLnBrk="0" latinLnBrk="1" hangingPunct="0">
              <a:lnSpc>
                <a:spcPct val="150000"/>
              </a:lnSpc>
              <a:spcBef>
                <a:spcPts val="145"/>
              </a:spcBef>
              <a:buNone/>
            </a:pPr>
            <a:endParaRPr lang="zh-CN" altLang="en-US" dirty="0"/>
          </a:p>
        </p:txBody>
      </p:sp>
      <p:grpSp>
        <p:nvGrpSpPr>
          <p:cNvPr id="3" name="组合 2"/>
          <p:cNvGrpSpPr/>
          <p:nvPr/>
        </p:nvGrpSpPr>
        <p:grpSpPr>
          <a:xfrm>
            <a:off x="5075982" y="539949"/>
            <a:ext cx="2088232" cy="420738"/>
            <a:chOff x="263136" y="272072"/>
            <a:chExt cx="3077968" cy="620150"/>
          </a:xfrm>
        </p:grpSpPr>
        <p:grpSp>
          <p:nvGrpSpPr>
            <p:cNvPr id="4" name="组合 3"/>
            <p:cNvGrpSpPr/>
            <p:nvPr/>
          </p:nvGrpSpPr>
          <p:grpSpPr>
            <a:xfrm>
              <a:off x="263136" y="317158"/>
              <a:ext cx="575064" cy="575064"/>
              <a:chOff x="263136" y="244750"/>
              <a:chExt cx="603639" cy="603639"/>
            </a:xfrm>
          </p:grpSpPr>
          <p:sp>
            <p:nvSpPr>
              <p:cNvPr id="6" name="泪滴形 5"/>
              <p:cNvSpPr/>
              <p:nvPr/>
            </p:nvSpPr>
            <p:spPr>
              <a:xfrm rot="10800000" flipH="1" flipV="1">
                <a:off x="263136" y="244750"/>
                <a:ext cx="603639" cy="603639"/>
              </a:xfrm>
              <a:prstGeom prst="teardrop">
                <a:avLst/>
              </a:prstGeom>
              <a:solidFill>
                <a:srgbClr val="953FA3">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7" name="椭圆 6"/>
              <p:cNvSpPr/>
              <p:nvPr/>
            </p:nvSpPr>
            <p:spPr>
              <a:xfrm rot="10800000" flipH="1" flipV="1">
                <a:off x="363481" y="345095"/>
                <a:ext cx="402949" cy="402949"/>
              </a:xfrm>
              <a:prstGeom prst="ellipse">
                <a:avLst/>
              </a:prstGeom>
              <a:solidFill>
                <a:srgbClr val="FDB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8" name="椭圆 7"/>
              <p:cNvSpPr/>
              <p:nvPr/>
            </p:nvSpPr>
            <p:spPr>
              <a:xfrm rot="10800000" flipH="1" flipV="1">
                <a:off x="438741" y="420355"/>
                <a:ext cx="252430" cy="2524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grpSp>
        <p:sp>
          <p:nvSpPr>
            <p:cNvPr id="5" name="文本框 4"/>
            <p:cNvSpPr txBox="1"/>
            <p:nvPr>
              <p:custDataLst>
                <p:tags r:id="rId1"/>
              </p:custDataLst>
            </p:nvPr>
          </p:nvSpPr>
          <p:spPr>
            <a:xfrm>
              <a:off x="1097509" y="272072"/>
              <a:ext cx="2243595" cy="543794"/>
            </a:xfrm>
            <a:prstGeom prst="rect">
              <a:avLst/>
            </a:prstGeom>
            <a:noFill/>
            <a:effectLst>
              <a:glow rad="203200">
                <a:srgbClr val="FF0000">
                  <a:alpha val="69000"/>
                </a:srgbClr>
              </a:glow>
            </a:effectLst>
          </p:spPr>
          <p:txBody>
            <a:bodyPr wrap="square" lIns="0" tIns="0" rIns="0" bIns="0" rtlCol="0">
              <a:spAutoFit/>
            </a:bodyPr>
            <a:lstStyle/>
            <a:p>
              <a:pPr algn="ctr" defTabSz="457200">
                <a:defRPr/>
              </a:pPr>
              <a:r>
                <a:rPr lang="zh-CN" altLang="en-US" sz="2400" b="1" dirty="0">
                  <a:latin typeface="微软雅黑" panose="020B0503020204020204" pitchFamily="34" charset="-122"/>
                  <a:ea typeface="微软雅黑" panose="020B0503020204020204" pitchFamily="34" charset="-122"/>
                  <a:sym typeface="庞门正道标题体" panose="02010600030101010101" pitchFamily="2" charset="-122"/>
                </a:rPr>
                <a:t>重难透析</a:t>
              </a: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4975" y="900095"/>
            <a:ext cx="11831400" cy="342836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(1)用于结构“It+be+</a:t>
            </a:r>
            <a:r>
              <a:rPr lang="zh-CN" altLang="en-US" sz="2410" i="1" kern="0" dirty="0">
                <a:solidFill>
                  <a:srgbClr val="000000"/>
                </a:solidFill>
                <a:latin typeface="Times New Roman" panose="02020603050405020304" pitchFamily="65" charset="-122"/>
                <a:ea typeface="微软雅黑" panose="020B0503020204020204" pitchFamily="34" charset="-122"/>
              </a:rPr>
              <a:t>adj</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zh-CN" altLang="en-US" sz="2410" i="1" kern="0" dirty="0">
                <a:solidFill>
                  <a:srgbClr val="000000"/>
                </a:solidFill>
                <a:latin typeface="Times New Roman" panose="02020603050405020304" pitchFamily="65" charset="-122"/>
                <a:ea typeface="微软雅黑" panose="020B0503020204020204" pitchFamily="34" charset="-122"/>
              </a:rPr>
              <a:t>n</a:t>
            </a:r>
            <a:r>
              <a:rPr lang="zh-CN" altLang="en-US" sz="2410" kern="0" dirty="0">
                <a:solidFill>
                  <a:srgbClr val="000000"/>
                </a:solidFill>
                <a:latin typeface="Times New Roman" panose="02020603050405020304" pitchFamily="65" charset="-122"/>
                <a:ea typeface="微软雅黑" panose="020B0503020204020204" pitchFamily="34" charset="-122"/>
              </a:rPr>
              <a:t>.+动名词”中,It作形式主语,动名词作真正的主语</a:t>
            </a:r>
            <a:endParaRPr lang="zh-CN" altLang="en-US" dirty="0"/>
          </a:p>
          <a:p>
            <a:pPr marL="0" indent="0" eaLnBrk="0" latinLnBrk="1" hangingPunct="0">
              <a:lnSpc>
                <a:spcPct val="150000"/>
              </a:lnSpc>
              <a:spcBef>
                <a:spcPts val="145"/>
              </a:spcBef>
              <a:buNone/>
            </a:pPr>
            <a:r>
              <a:rPr lang="zh-CN" altLang="en-US" sz="2410" u="sng" kern="0" dirty="0">
                <a:solidFill>
                  <a:srgbClr val="000000"/>
                </a:solidFill>
                <a:latin typeface="Times New Roman" panose="02020603050405020304" pitchFamily="65" charset="-122"/>
                <a:ea typeface="微软雅黑" panose="020B0503020204020204" pitchFamily="34" charset="-122"/>
              </a:rPr>
              <a:t>It</a:t>
            </a:r>
            <a:r>
              <a:rPr lang="zh-CN" altLang="en-US" sz="2410" kern="0" dirty="0">
                <a:solidFill>
                  <a:srgbClr val="000000"/>
                </a:solidFill>
                <a:latin typeface="Times New Roman" panose="02020603050405020304" pitchFamily="65" charset="-122"/>
                <a:ea typeface="微软雅黑" panose="020B0503020204020204" pitchFamily="34" charset="-122"/>
              </a:rPr>
              <a:t> isn't worthwhile </a:t>
            </a:r>
            <a:r>
              <a:rPr lang="zh-CN" altLang="en-US" sz="2410" u="sng" kern="0" dirty="0">
                <a:solidFill>
                  <a:srgbClr val="000000"/>
                </a:solidFill>
                <a:latin typeface="Times New Roman" panose="02020603050405020304" pitchFamily="65" charset="-122"/>
                <a:ea typeface="微软雅黑" panose="020B0503020204020204" pitchFamily="34" charset="-122"/>
              </a:rPr>
              <a:t>buying</a:t>
            </a:r>
            <a:r>
              <a:rPr lang="zh-CN" altLang="en-US" sz="2410" kern="0" dirty="0">
                <a:solidFill>
                  <a:srgbClr val="000000"/>
                </a:solidFill>
                <a:latin typeface="Times New Roman" panose="02020603050405020304" pitchFamily="65" charset="-122"/>
                <a:ea typeface="微软雅黑" panose="020B0503020204020204" pitchFamily="34" charset="-122"/>
              </a:rPr>
              <a:t> the house.</a:t>
            </a:r>
            <a:r>
              <a:rPr lang="en-US" altLang="zh-CN" sz="2410" kern="0" dirty="0">
                <a:solidFill>
                  <a:srgbClr val="000000"/>
                </a:solidFill>
                <a:latin typeface="Times New Roman" panose="02020603050405020304" pitchFamily="65"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微软雅黑" panose="020B0503020204020204" pitchFamily="34" charset="-122"/>
              </a:rPr>
              <a:t>买那栋房子不值得。</a:t>
            </a:r>
            <a:endParaRPr lang="zh-CN" altLang="en-US" dirty="0"/>
          </a:p>
          <a:p>
            <a:pPr marL="0" indent="0" eaLnBrk="0" latinLnBrk="1" hangingPunct="0">
              <a:lnSpc>
                <a:spcPct val="150000"/>
              </a:lnSpc>
              <a:spcBef>
                <a:spcPts val="145"/>
              </a:spcBef>
              <a:buNone/>
            </a:pPr>
            <a:r>
              <a:rPr lang="zh-CN" altLang="en-US" sz="2410" u="sng" kern="0" dirty="0">
                <a:solidFill>
                  <a:srgbClr val="000000"/>
                </a:solidFill>
                <a:latin typeface="Times New Roman" panose="02020603050405020304" pitchFamily="65" charset="-122"/>
                <a:ea typeface="微软雅黑" panose="020B0503020204020204" pitchFamily="34" charset="-122"/>
              </a:rPr>
              <a:t>It</a:t>
            </a:r>
            <a:r>
              <a:rPr lang="zh-CN" altLang="en-US" sz="2410" kern="0" dirty="0">
                <a:solidFill>
                  <a:srgbClr val="000000"/>
                </a:solidFill>
                <a:latin typeface="Times New Roman" panose="02020603050405020304" pitchFamily="65" charset="-122"/>
                <a:ea typeface="微软雅黑" panose="020B0503020204020204" pitchFamily="34" charset="-122"/>
              </a:rPr>
              <a:t> is no use </a:t>
            </a:r>
            <a:r>
              <a:rPr lang="zh-CN" altLang="en-US" sz="2410" u="sng" kern="0" dirty="0">
                <a:solidFill>
                  <a:srgbClr val="000000"/>
                </a:solidFill>
                <a:latin typeface="Times New Roman" panose="02020603050405020304" pitchFamily="65" charset="-122"/>
                <a:ea typeface="微软雅黑" panose="020B0503020204020204" pitchFamily="34" charset="-122"/>
              </a:rPr>
              <a:t>buying</a:t>
            </a:r>
            <a:r>
              <a:rPr lang="zh-CN" altLang="en-US" sz="2410" kern="0" dirty="0">
                <a:solidFill>
                  <a:srgbClr val="000000"/>
                </a:solidFill>
                <a:latin typeface="Times New Roman" panose="02020603050405020304" pitchFamily="65" charset="-122"/>
                <a:ea typeface="微软雅黑" panose="020B0503020204020204" pitchFamily="34" charset="-122"/>
              </a:rPr>
              <a:t> books without reading them.</a:t>
            </a:r>
            <a:r>
              <a:rPr lang="en-US" altLang="zh-CN" sz="2410" kern="0" dirty="0">
                <a:solidFill>
                  <a:srgbClr val="000000"/>
                </a:solidFill>
                <a:latin typeface="Times New Roman" panose="02020603050405020304" pitchFamily="65"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微软雅黑" panose="020B0503020204020204" pitchFamily="34" charset="-122"/>
              </a:rPr>
              <a:t>买书却不读书没用。</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(2)用于结构“There+be+no+动名词”(=It is impossible to do sth.)</a:t>
            </a:r>
            <a:endParaRPr lang="zh-CN" altLang="en-US" dirty="0"/>
          </a:p>
          <a:p>
            <a:pPr marL="0" indent="0" eaLnBrk="0" latinLnBrk="1" hangingPunct="0">
              <a:lnSpc>
                <a:spcPct val="150000"/>
              </a:lnSpc>
              <a:spcBef>
                <a:spcPts val="145"/>
              </a:spcBef>
              <a:buNone/>
            </a:pPr>
            <a:r>
              <a:rPr lang="zh-CN" altLang="en-US" sz="2410" u="sng" kern="0" dirty="0">
                <a:solidFill>
                  <a:srgbClr val="000000"/>
                </a:solidFill>
                <a:latin typeface="Times New Roman" panose="02020603050405020304" pitchFamily="65" charset="-122"/>
                <a:ea typeface="微软雅黑" panose="020B0503020204020204" pitchFamily="34" charset="-122"/>
              </a:rPr>
              <a:t>There is no doing</a:t>
            </a:r>
            <a:r>
              <a:rPr lang="zh-CN" altLang="en-US" sz="2410" kern="0" dirty="0">
                <a:solidFill>
                  <a:srgbClr val="000000"/>
                </a:solidFill>
                <a:latin typeface="Times New Roman" panose="02020603050405020304" pitchFamily="65" charset="-122"/>
                <a:ea typeface="微软雅黑" panose="020B0503020204020204" pitchFamily="34" charset="-122"/>
              </a:rPr>
              <a:t> anything well without care.</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(=It is impossible to do anything well without care.)不仔细什么事都做不好。</a:t>
            </a:r>
            <a:endParaRPr lang="zh-CN"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3260" y="323850"/>
            <a:ext cx="10012680" cy="6316980"/>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00" b="1" kern="0" dirty="0">
                <a:solidFill>
                  <a:srgbClr val="953FA3"/>
                </a:solidFill>
                <a:latin typeface="Times New Roman" panose="02020603050405020304" pitchFamily="65" charset="-122"/>
                <a:ea typeface="微软雅黑" panose="020B0503020204020204" pitchFamily="34" charset="-122"/>
              </a:rPr>
              <a:t>2.作宾语</a:t>
            </a:r>
            <a:endParaRPr lang="zh-CN" altLang="en-US" sz="2400" b="1" dirty="0"/>
          </a:p>
          <a:p>
            <a:pPr marL="0" indent="0" eaLnBrk="0" latinLnBrk="1" hangingPunct="0">
              <a:lnSpc>
                <a:spcPct val="150000"/>
              </a:lnSpc>
              <a:spcBef>
                <a:spcPts val="145"/>
              </a:spcBef>
              <a:buNone/>
            </a:pPr>
            <a:r>
              <a:rPr lang="zh-CN" altLang="en-US" sz="2000" kern="0" dirty="0">
                <a:solidFill>
                  <a:srgbClr val="000000"/>
                </a:solidFill>
                <a:latin typeface="Times New Roman" panose="02020603050405020304" pitchFamily="65" charset="-122"/>
                <a:ea typeface="微软雅黑" panose="020B0503020204020204" pitchFamily="34" charset="-122"/>
              </a:rPr>
              <a:t>(1)只跟动名词作宾语的词语</a:t>
            </a:r>
          </a:p>
          <a:p>
            <a:pPr marL="0" indent="0" defTabSz="914400" eaLnBrk="0" latinLnBrk="1" hangingPunct="0">
              <a:lnSpc>
                <a:spcPct val="150000"/>
              </a:lnSpc>
              <a:spcBef>
                <a:spcPts val="145"/>
              </a:spcBef>
              <a:buNone/>
              <a:tabLst>
                <a:tab pos="4476750" algn="l"/>
                <a:tab pos="5461635" algn="l"/>
              </a:tabLst>
            </a:pPr>
            <a:r>
              <a:rPr lang="zh-CN" altLang="en-US" sz="2000" kern="0" dirty="0">
                <a:solidFill>
                  <a:srgbClr val="000000"/>
                </a:solidFill>
                <a:latin typeface="Times New Roman" panose="02020603050405020304" pitchFamily="65" charset="-122"/>
                <a:ea typeface="微软雅黑" panose="020B0503020204020204" pitchFamily="34" charset="-122"/>
              </a:rPr>
              <a:t>admit承认</a:t>
            </a:r>
            <a:r>
              <a:rPr lang="en-US" altLang="zh-CN" sz="2000" kern="0" dirty="0">
                <a:solidFill>
                  <a:srgbClr val="000000"/>
                </a:solidFill>
                <a:latin typeface="Times New Roman" panose="02020603050405020304" pitchFamily="65" charset="-122"/>
                <a:ea typeface="微软雅黑" panose="020B0503020204020204" pitchFamily="34" charset="-122"/>
              </a:rPr>
              <a:t>	</a:t>
            </a:r>
            <a:r>
              <a:rPr lang="zh-CN" altLang="en-US" sz="2000" kern="0" dirty="0">
                <a:solidFill>
                  <a:srgbClr val="000000"/>
                </a:solidFill>
                <a:latin typeface="Times New Roman" panose="02020603050405020304" pitchFamily="65" charset="-122"/>
                <a:ea typeface="微软雅黑" panose="020B0503020204020204" pitchFamily="34" charset="-122"/>
              </a:rPr>
              <a:t>advise/suggest建议</a:t>
            </a:r>
          </a:p>
          <a:p>
            <a:pPr marL="0" indent="0" defTabSz="914400" eaLnBrk="0" latinLnBrk="1" hangingPunct="0">
              <a:lnSpc>
                <a:spcPct val="150000"/>
              </a:lnSpc>
              <a:spcBef>
                <a:spcPts val="145"/>
              </a:spcBef>
              <a:buNone/>
              <a:tabLst>
                <a:tab pos="4476750" algn="l"/>
                <a:tab pos="5461635" algn="l"/>
              </a:tabLst>
            </a:pPr>
            <a:r>
              <a:rPr lang="zh-CN" altLang="en-US" sz="2000" kern="0" dirty="0">
                <a:solidFill>
                  <a:srgbClr val="000000"/>
                </a:solidFill>
                <a:latin typeface="Times New Roman" panose="02020603050405020304" pitchFamily="65" charset="-122"/>
                <a:ea typeface="微软雅黑" panose="020B0503020204020204" pitchFamily="34" charset="-122"/>
              </a:rPr>
              <a:t>advocate提倡</a:t>
            </a:r>
            <a:r>
              <a:rPr lang="en-US" altLang="zh-CN" sz="2000" kern="0" dirty="0">
                <a:solidFill>
                  <a:srgbClr val="000000"/>
                </a:solidFill>
                <a:latin typeface="Times New Roman" panose="02020603050405020304" pitchFamily="65" charset="-122"/>
                <a:ea typeface="微软雅黑" panose="020B0503020204020204" pitchFamily="34" charset="-122"/>
              </a:rPr>
              <a:t>	</a:t>
            </a:r>
            <a:r>
              <a:rPr lang="zh-CN" altLang="en-US" sz="2000" kern="0" dirty="0">
                <a:solidFill>
                  <a:srgbClr val="000000"/>
                </a:solidFill>
                <a:latin typeface="Times New Roman" panose="02020603050405020304" pitchFamily="65" charset="-122"/>
                <a:ea typeface="微软雅黑" panose="020B0503020204020204" pitchFamily="34" charset="-122"/>
              </a:rPr>
              <a:t>appreciate感激</a:t>
            </a:r>
          </a:p>
          <a:p>
            <a:pPr marL="0" indent="0" defTabSz="914400" eaLnBrk="0" latinLnBrk="1" hangingPunct="0">
              <a:lnSpc>
                <a:spcPct val="150000"/>
              </a:lnSpc>
              <a:spcBef>
                <a:spcPts val="145"/>
              </a:spcBef>
              <a:buNone/>
              <a:tabLst>
                <a:tab pos="4476750" algn="l"/>
                <a:tab pos="5461635" algn="l"/>
              </a:tabLst>
            </a:pPr>
            <a:r>
              <a:rPr lang="zh-CN" altLang="en-US" sz="2000" kern="0" dirty="0">
                <a:solidFill>
                  <a:srgbClr val="000000"/>
                </a:solidFill>
                <a:latin typeface="Times New Roman" panose="02020603050405020304" pitchFamily="65" charset="-122"/>
                <a:ea typeface="微软雅黑" panose="020B0503020204020204" pitchFamily="34" charset="-122"/>
              </a:rPr>
              <a:t>avoid/escape避免</a:t>
            </a:r>
            <a:r>
              <a:rPr lang="en-US" altLang="zh-CN" sz="2000" kern="0" dirty="0">
                <a:solidFill>
                  <a:srgbClr val="000000"/>
                </a:solidFill>
                <a:latin typeface="Times New Roman" panose="02020603050405020304" pitchFamily="65" charset="-122"/>
                <a:ea typeface="微软雅黑" panose="020B0503020204020204" pitchFamily="34" charset="-122"/>
              </a:rPr>
              <a:t>	</a:t>
            </a:r>
            <a:r>
              <a:rPr lang="zh-CN" altLang="en-US" sz="2000" kern="0" dirty="0">
                <a:solidFill>
                  <a:srgbClr val="000000"/>
                </a:solidFill>
                <a:latin typeface="Times New Roman" panose="02020603050405020304" pitchFamily="65" charset="-122"/>
                <a:ea typeface="微软雅黑" panose="020B0503020204020204" pitchFamily="34" charset="-122"/>
              </a:rPr>
              <a:t>consider仔细考虑</a:t>
            </a:r>
          </a:p>
          <a:p>
            <a:pPr marL="0" indent="0" defTabSz="914400" eaLnBrk="0" latinLnBrk="1" hangingPunct="0">
              <a:lnSpc>
                <a:spcPct val="150000"/>
              </a:lnSpc>
              <a:spcBef>
                <a:spcPts val="145"/>
              </a:spcBef>
              <a:buNone/>
              <a:tabLst>
                <a:tab pos="4476750" algn="l"/>
                <a:tab pos="5461635" algn="l"/>
              </a:tabLst>
            </a:pPr>
            <a:r>
              <a:rPr lang="zh-CN" altLang="en-US" sz="2000" kern="0" dirty="0">
                <a:solidFill>
                  <a:srgbClr val="000000"/>
                </a:solidFill>
                <a:latin typeface="Times New Roman" panose="02020603050405020304" pitchFamily="65" charset="-122"/>
                <a:ea typeface="微软雅黑" panose="020B0503020204020204" pitchFamily="34" charset="-122"/>
              </a:rPr>
              <a:t>delay/postpone推迟</a:t>
            </a:r>
            <a:r>
              <a:rPr lang="en-US" altLang="zh-CN" sz="2000" kern="0" dirty="0">
                <a:solidFill>
                  <a:srgbClr val="000000"/>
                </a:solidFill>
                <a:latin typeface="Times New Roman" panose="02020603050405020304" pitchFamily="65" charset="-122"/>
                <a:ea typeface="微软雅黑" panose="020B0503020204020204" pitchFamily="34" charset="-122"/>
              </a:rPr>
              <a:t>	</a:t>
            </a:r>
            <a:r>
              <a:rPr lang="zh-CN" altLang="en-US" sz="2000" kern="0" dirty="0">
                <a:solidFill>
                  <a:srgbClr val="000000"/>
                </a:solidFill>
                <a:latin typeface="Times New Roman" panose="02020603050405020304" pitchFamily="65" charset="-122"/>
                <a:ea typeface="微软雅黑" panose="020B0503020204020204" pitchFamily="34" charset="-122"/>
              </a:rPr>
              <a:t>deny否认</a:t>
            </a:r>
          </a:p>
          <a:p>
            <a:pPr marL="0" indent="0" defTabSz="914400" eaLnBrk="0" latinLnBrk="1" hangingPunct="0">
              <a:lnSpc>
                <a:spcPct val="150000"/>
              </a:lnSpc>
              <a:spcBef>
                <a:spcPts val="145"/>
              </a:spcBef>
              <a:buNone/>
              <a:tabLst>
                <a:tab pos="4476750" algn="l"/>
                <a:tab pos="5461635" algn="l"/>
              </a:tabLst>
            </a:pPr>
            <a:r>
              <a:rPr lang="zh-CN" altLang="en-US" sz="2000" kern="0" dirty="0">
                <a:solidFill>
                  <a:srgbClr val="000000"/>
                </a:solidFill>
                <a:latin typeface="Times New Roman" panose="02020603050405020304" pitchFamily="65" charset="-122"/>
                <a:ea typeface="微软雅黑" panose="020B0503020204020204" pitchFamily="34" charset="-122"/>
              </a:rPr>
              <a:t>enjoy喜欢</a:t>
            </a:r>
            <a:r>
              <a:rPr lang="en-US" altLang="zh-CN" sz="2000" kern="0" dirty="0">
                <a:solidFill>
                  <a:srgbClr val="000000"/>
                </a:solidFill>
                <a:latin typeface="Times New Roman" panose="02020603050405020304" pitchFamily="65" charset="-122"/>
                <a:ea typeface="微软雅黑" panose="020B0503020204020204" pitchFamily="34" charset="-122"/>
              </a:rPr>
              <a:t>	</a:t>
            </a:r>
            <a:r>
              <a:rPr lang="zh-CN" altLang="en-US" sz="2000" kern="0" dirty="0">
                <a:solidFill>
                  <a:srgbClr val="000000"/>
                </a:solidFill>
                <a:latin typeface="Times New Roman" panose="02020603050405020304" pitchFamily="65" charset="-122"/>
                <a:ea typeface="微软雅黑" panose="020B0503020204020204" pitchFamily="34" charset="-122"/>
              </a:rPr>
              <a:t>imagine想象</a:t>
            </a:r>
          </a:p>
          <a:p>
            <a:pPr marL="0" indent="0" defTabSz="914400" eaLnBrk="0" latinLnBrk="1" hangingPunct="0">
              <a:lnSpc>
                <a:spcPct val="150000"/>
              </a:lnSpc>
              <a:spcBef>
                <a:spcPts val="145"/>
              </a:spcBef>
              <a:buNone/>
              <a:tabLst>
                <a:tab pos="4476750" algn="l"/>
                <a:tab pos="5461635" algn="l"/>
              </a:tabLst>
            </a:pPr>
            <a:r>
              <a:rPr lang="zh-CN" altLang="en-US" sz="2000" kern="0" dirty="0">
                <a:solidFill>
                  <a:srgbClr val="000000"/>
                </a:solidFill>
                <a:latin typeface="Times New Roman" panose="02020603050405020304" pitchFamily="65" charset="-122"/>
                <a:ea typeface="微软雅黑" panose="020B0503020204020204" pitchFamily="34" charset="-122"/>
              </a:rPr>
              <a:t>involve包括</a:t>
            </a:r>
            <a:r>
              <a:rPr lang="en-US" altLang="zh-CN" sz="2000" kern="0" dirty="0">
                <a:solidFill>
                  <a:srgbClr val="000000"/>
                </a:solidFill>
                <a:latin typeface="Times New Roman" panose="02020603050405020304" pitchFamily="65" charset="-122"/>
                <a:ea typeface="微软雅黑" panose="020B0503020204020204" pitchFamily="34" charset="-122"/>
              </a:rPr>
              <a:t>	</a:t>
            </a:r>
            <a:r>
              <a:rPr lang="zh-CN" altLang="en-US" sz="2000" kern="0" dirty="0">
                <a:solidFill>
                  <a:srgbClr val="000000"/>
                </a:solidFill>
                <a:latin typeface="Times New Roman" panose="02020603050405020304" pitchFamily="65" charset="-122"/>
                <a:ea typeface="微软雅黑" panose="020B0503020204020204" pitchFamily="34" charset="-122"/>
              </a:rPr>
              <a:t>mind介意</a:t>
            </a:r>
          </a:p>
          <a:p>
            <a:pPr marL="0" indent="0" defTabSz="914400" eaLnBrk="0" latinLnBrk="1" hangingPunct="0">
              <a:lnSpc>
                <a:spcPct val="150000"/>
              </a:lnSpc>
              <a:spcBef>
                <a:spcPts val="145"/>
              </a:spcBef>
              <a:buNone/>
              <a:tabLst>
                <a:tab pos="4476750" algn="l"/>
                <a:tab pos="5461635" algn="l"/>
              </a:tabLst>
            </a:pPr>
            <a:r>
              <a:rPr lang="zh-CN" altLang="en-US" sz="2000" kern="0" dirty="0">
                <a:solidFill>
                  <a:srgbClr val="000000"/>
                </a:solidFill>
                <a:latin typeface="Times New Roman" panose="02020603050405020304" pitchFamily="65" charset="-122"/>
                <a:ea typeface="微软雅黑" panose="020B0503020204020204" pitchFamily="34" charset="-122"/>
              </a:rPr>
              <a:t>miss错过</a:t>
            </a:r>
            <a:r>
              <a:rPr lang="en-US" altLang="zh-CN" sz="2000" kern="0" dirty="0">
                <a:solidFill>
                  <a:srgbClr val="000000"/>
                </a:solidFill>
                <a:latin typeface="Times New Roman" panose="02020603050405020304" pitchFamily="65" charset="-122"/>
                <a:ea typeface="微软雅黑" panose="020B0503020204020204" pitchFamily="34" charset="-122"/>
              </a:rPr>
              <a:t>	</a:t>
            </a:r>
            <a:r>
              <a:rPr lang="zh-CN" altLang="en-US" sz="2000" kern="0" dirty="0">
                <a:solidFill>
                  <a:srgbClr val="000000"/>
                </a:solidFill>
                <a:latin typeface="Times New Roman" panose="02020603050405020304" pitchFamily="65" charset="-122"/>
                <a:ea typeface="微软雅黑" panose="020B0503020204020204" pitchFamily="34" charset="-122"/>
              </a:rPr>
              <a:t>practise练习</a:t>
            </a:r>
          </a:p>
          <a:p>
            <a:pPr marL="0" indent="0" defTabSz="914400" eaLnBrk="0" latinLnBrk="1" hangingPunct="0">
              <a:lnSpc>
                <a:spcPct val="150000"/>
              </a:lnSpc>
              <a:spcBef>
                <a:spcPts val="145"/>
              </a:spcBef>
              <a:buNone/>
              <a:tabLst>
                <a:tab pos="4476750" algn="l"/>
                <a:tab pos="5461635" algn="l"/>
              </a:tabLst>
            </a:pPr>
            <a:r>
              <a:rPr lang="zh-CN" altLang="en-US" sz="2000" kern="0" dirty="0">
                <a:solidFill>
                  <a:srgbClr val="000000"/>
                </a:solidFill>
                <a:latin typeface="Times New Roman" panose="02020603050405020304" pitchFamily="65" charset="-122"/>
                <a:ea typeface="微软雅黑" panose="020B0503020204020204" pitchFamily="34" charset="-122"/>
              </a:rPr>
              <a:t>resist抵制,忍住</a:t>
            </a:r>
            <a:r>
              <a:rPr lang="en-US" altLang="zh-CN" sz="2000" kern="0" dirty="0">
                <a:solidFill>
                  <a:srgbClr val="000000"/>
                </a:solidFill>
                <a:latin typeface="Times New Roman" panose="02020603050405020304" pitchFamily="65" charset="-122"/>
                <a:ea typeface="微软雅黑" panose="020B0503020204020204" pitchFamily="34" charset="-122"/>
              </a:rPr>
              <a:t>	</a:t>
            </a:r>
            <a:r>
              <a:rPr lang="zh-CN" altLang="en-US" sz="2000" kern="0" dirty="0">
                <a:solidFill>
                  <a:srgbClr val="000000"/>
                </a:solidFill>
                <a:latin typeface="Times New Roman" panose="02020603050405020304" pitchFamily="65" charset="-122"/>
                <a:ea typeface="微软雅黑" panose="020B0503020204020204" pitchFamily="34" charset="-122"/>
              </a:rPr>
              <a:t>risk冒险</a:t>
            </a:r>
          </a:p>
          <a:p>
            <a:pPr defTabSz="914400" eaLnBrk="0" latinLnBrk="1" hangingPunct="0">
              <a:lnSpc>
                <a:spcPct val="150000"/>
              </a:lnSpc>
              <a:spcBef>
                <a:spcPts val="145"/>
              </a:spcBef>
              <a:tabLst>
                <a:tab pos="4476750" algn="l"/>
              </a:tabLst>
            </a:pPr>
            <a:r>
              <a:rPr lang="en-US" altLang="zh-CN" sz="2000" kern="0" dirty="0">
                <a:solidFill>
                  <a:srgbClr val="000000"/>
                </a:solidFill>
                <a:latin typeface="Times New Roman" panose="02020603050405020304" pitchFamily="65" charset="-122"/>
                <a:ea typeface="微软雅黑" panose="020B0503020204020204" pitchFamily="34" charset="-122"/>
                <a:sym typeface="+mn-ea"/>
              </a:rPr>
              <a:t>feel like</a:t>
            </a:r>
            <a:r>
              <a:rPr lang="zh-CN" altLang="en-US" sz="2000" kern="0" dirty="0">
                <a:solidFill>
                  <a:srgbClr val="000000"/>
                </a:solidFill>
                <a:latin typeface="Times New Roman" panose="02020603050405020304" pitchFamily="65" charset="-122"/>
                <a:ea typeface="微软雅黑" panose="020B0503020204020204" pitchFamily="34" charset="-122"/>
                <a:sym typeface="+mn-ea"/>
              </a:rPr>
              <a:t>想要</a:t>
            </a:r>
            <a:r>
              <a:rPr lang="en-US" altLang="zh-CN" sz="2000" kern="0" dirty="0">
                <a:solidFill>
                  <a:srgbClr val="000000"/>
                </a:solidFill>
                <a:latin typeface="Times New Roman" panose="02020603050405020304" pitchFamily="65" charset="-122"/>
                <a:ea typeface="微软雅黑" panose="020B0503020204020204" pitchFamily="34" charset="-122"/>
                <a:sym typeface="+mn-ea"/>
              </a:rPr>
              <a:t>	burst out</a:t>
            </a:r>
            <a:r>
              <a:rPr lang="zh-CN" altLang="en-US" sz="2000" kern="0" dirty="0">
                <a:solidFill>
                  <a:srgbClr val="000000"/>
                </a:solidFill>
                <a:latin typeface="Times New Roman" panose="02020603050405020304" pitchFamily="65" charset="-122"/>
                <a:ea typeface="微软雅黑" panose="020B0503020204020204" pitchFamily="34" charset="-122"/>
                <a:sym typeface="+mn-ea"/>
              </a:rPr>
              <a:t>突然开始</a:t>
            </a:r>
            <a:endParaRPr lang="zh-CN" altLang="en-US" sz="2000" kern="0" dirty="0">
              <a:solidFill>
                <a:srgbClr val="000000"/>
              </a:solidFill>
              <a:latin typeface="Times New Roman" panose="02020603050405020304" pitchFamily="65" charset="-122"/>
              <a:ea typeface="微软雅黑" panose="020B0503020204020204" pitchFamily="34" charset="-122"/>
            </a:endParaRPr>
          </a:p>
          <a:p>
            <a:pPr defTabSz="914400" eaLnBrk="0" latinLnBrk="1" hangingPunct="0">
              <a:lnSpc>
                <a:spcPct val="150000"/>
              </a:lnSpc>
              <a:spcBef>
                <a:spcPts val="145"/>
              </a:spcBef>
              <a:tabLst>
                <a:tab pos="4476750" algn="l"/>
              </a:tabLst>
            </a:pPr>
            <a:r>
              <a:rPr lang="en-US" altLang="zh-CN" sz="2000" kern="0" dirty="0">
                <a:solidFill>
                  <a:srgbClr val="000000"/>
                </a:solidFill>
                <a:latin typeface="Times New Roman" panose="02020603050405020304" pitchFamily="65" charset="-122"/>
                <a:ea typeface="微软雅黑" panose="020B0503020204020204" pitchFamily="34" charset="-122"/>
                <a:sym typeface="+mn-ea"/>
              </a:rPr>
              <a:t>give up</a:t>
            </a:r>
            <a:r>
              <a:rPr lang="zh-CN" altLang="en-US" sz="2000" kern="0" dirty="0">
                <a:solidFill>
                  <a:srgbClr val="000000"/>
                </a:solidFill>
                <a:latin typeface="Times New Roman" panose="02020603050405020304" pitchFamily="65" charset="-122"/>
                <a:ea typeface="微软雅黑" panose="020B0503020204020204" pitchFamily="34" charset="-122"/>
                <a:sym typeface="+mn-ea"/>
              </a:rPr>
              <a:t>放弃</a:t>
            </a:r>
            <a:r>
              <a:rPr lang="en-US" altLang="zh-CN" sz="2000" kern="0" dirty="0">
                <a:solidFill>
                  <a:srgbClr val="000000"/>
                </a:solidFill>
                <a:latin typeface="Times New Roman" panose="02020603050405020304" pitchFamily="65" charset="-122"/>
                <a:ea typeface="微软雅黑" panose="020B0503020204020204" pitchFamily="34" charset="-122"/>
                <a:sym typeface="+mn-ea"/>
              </a:rPr>
              <a:t>	insist on</a:t>
            </a:r>
            <a:r>
              <a:rPr lang="zh-CN" altLang="en-US" sz="2000" kern="0" dirty="0">
                <a:solidFill>
                  <a:srgbClr val="000000"/>
                </a:solidFill>
                <a:latin typeface="Times New Roman" panose="02020603050405020304" pitchFamily="65" charset="-122"/>
                <a:ea typeface="微软雅黑" panose="020B0503020204020204" pitchFamily="34" charset="-122"/>
                <a:sym typeface="+mn-ea"/>
              </a:rPr>
              <a:t>坚持</a:t>
            </a:r>
            <a:endParaRPr lang="zh-CN" altLang="en-US" sz="2000" kern="0" dirty="0">
              <a:solidFill>
                <a:srgbClr val="000000"/>
              </a:solidFill>
              <a:latin typeface="Times New Roman" panose="02020603050405020304" pitchFamily="65" charset="-122"/>
              <a:ea typeface="微软雅黑" panose="020B0503020204020204" pitchFamily="34" charset="-122"/>
            </a:endParaRPr>
          </a:p>
          <a:p>
            <a:pPr eaLnBrk="0" latinLnBrk="1" hangingPunct="0">
              <a:lnSpc>
                <a:spcPct val="150000"/>
              </a:lnSpc>
              <a:spcBef>
                <a:spcPts val="145"/>
              </a:spcBef>
            </a:pPr>
            <a:r>
              <a:rPr lang="en-US" altLang="zh-CN" sz="2000" kern="0" dirty="0">
                <a:solidFill>
                  <a:srgbClr val="000000"/>
                </a:solidFill>
                <a:latin typeface="Times New Roman" panose="02020603050405020304" pitchFamily="65" charset="-122"/>
                <a:ea typeface="微软雅黑" panose="020B0503020204020204" pitchFamily="34" charset="-122"/>
                <a:sym typeface="+mn-ea"/>
              </a:rPr>
              <a:t>set about</a:t>
            </a:r>
            <a:r>
              <a:rPr lang="zh-CN" altLang="en-US" sz="2000" kern="0" dirty="0">
                <a:solidFill>
                  <a:srgbClr val="000000"/>
                </a:solidFill>
                <a:latin typeface="Times New Roman" panose="02020603050405020304" pitchFamily="65" charset="-122"/>
                <a:ea typeface="微软雅黑" panose="020B0503020204020204" pitchFamily="34" charset="-122"/>
                <a:sym typeface="+mn-ea"/>
              </a:rPr>
              <a:t>着手做</a:t>
            </a:r>
            <a:endParaRPr lang="zh-CN" altLang="en-US" sz="2000" kern="0" dirty="0">
              <a:solidFill>
                <a:srgbClr val="000000"/>
              </a:solidFill>
              <a:latin typeface="Times New Roman" panose="02020603050405020304" pitchFamily="65"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11957"/>
            <a:ext cx="11831400" cy="4845050"/>
          </a:xfrm>
          <a:prstGeom prst="rect">
            <a:avLst/>
          </a:prstGeom>
          <a:noFill/>
        </p:spPr>
        <p:txBody>
          <a:bodyPr wrap="square" lIns="0" tIns="0" rIns="0" bIns="0" rtlCol="0">
            <a:spAutoFit/>
          </a:bodyPr>
          <a:lstStyle/>
          <a:p>
            <a:pPr marL="0" indent="0" algn="ctr" eaLnBrk="0" latinLnBrk="1" hangingPunct="0">
              <a:lnSpc>
                <a:spcPct val="150000"/>
              </a:lnSpc>
              <a:spcBef>
                <a:spcPts val="145"/>
              </a:spcBef>
              <a:buNone/>
            </a:pPr>
            <a:r>
              <a:rPr lang="zh-CN" altLang="en-US" sz="2800" b="1" dirty="0">
                <a:solidFill>
                  <a:srgbClr val="953FA3"/>
                </a:solidFill>
                <a:latin typeface="微软雅黑" panose="020B0503020204020204" pitchFamily="34" charset="-122"/>
                <a:ea typeface="微软雅黑" panose="020B0503020204020204" pitchFamily="34" charset="-122"/>
              </a:rPr>
              <a:t>谓语动词的时态</a:t>
            </a:r>
          </a:p>
          <a:p>
            <a:pPr marL="0" indent="0" eaLnBrk="0" latinLnBrk="1" hangingPunct="0">
              <a:lnSpc>
                <a:spcPct val="150000"/>
              </a:lnSpc>
              <a:spcBef>
                <a:spcPts val="145"/>
              </a:spcBef>
              <a:buNone/>
            </a:pPr>
            <a:endParaRPr lang="zh-CN" altLang="en-US" dirty="0">
              <a:ea typeface="微软雅黑" panose="020B0503020204020204" pitchFamily="34" charset="-122"/>
            </a:endParaRPr>
          </a:p>
          <a:p>
            <a:pPr marL="0" indent="0" algn="ctr" eaLnBrk="0" latinLnBrk="1" hangingPunct="0">
              <a:lnSpc>
                <a:spcPct val="150000"/>
              </a:lnSpc>
              <a:spcBef>
                <a:spcPts val="145"/>
              </a:spcBef>
              <a:buNone/>
            </a:pPr>
            <a:r>
              <a:rPr lang="zh-CN" altLang="en-US" sz="2410" kern="0" dirty="0">
                <a:solidFill>
                  <a:srgbClr val="000000"/>
                </a:solidFill>
                <a:latin typeface="微软雅黑" panose="020B0503020204020204" pitchFamily="34" charset="-122"/>
                <a:ea typeface="微软雅黑" panose="020B0503020204020204" pitchFamily="34" charset="-122"/>
              </a:rPr>
              <a:t>在英语中,时态表示一个动作在某一时间所处的状态。</a:t>
            </a:r>
            <a:endParaRPr lang="zh-CN" altLang="en-US" dirty="0">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13735" kern="0" spc="20616" dirty="0">
                <a:solidFill>
                  <a:srgbClr val="000000"/>
                </a:solidFill>
                <a:latin typeface="Times New Roman" panose="02020603050405020304" pitchFamily="65"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微软雅黑" panose="020B0503020204020204" pitchFamily="34" charset="-122"/>
              </a:rPr>
              <a:t> </a:t>
            </a:r>
            <a:endParaRPr lang="zh-CN" altLang="en-US" dirty="0"/>
          </a:p>
        </p:txBody>
      </p:sp>
      <p:grpSp>
        <p:nvGrpSpPr>
          <p:cNvPr id="4" name="组合 3"/>
          <p:cNvGrpSpPr/>
          <p:nvPr/>
        </p:nvGrpSpPr>
        <p:grpSpPr>
          <a:xfrm>
            <a:off x="5364014" y="1260029"/>
            <a:ext cx="2574914" cy="461665"/>
            <a:chOff x="251133" y="167422"/>
            <a:chExt cx="3959943" cy="709990"/>
          </a:xfrm>
        </p:grpSpPr>
        <p:grpSp>
          <p:nvGrpSpPr>
            <p:cNvPr id="5" name="组合 4"/>
            <p:cNvGrpSpPr/>
            <p:nvPr/>
          </p:nvGrpSpPr>
          <p:grpSpPr>
            <a:xfrm>
              <a:off x="251133" y="272306"/>
              <a:ext cx="708622" cy="593558"/>
              <a:chOff x="154881" y="272716"/>
              <a:chExt cx="708622" cy="593558"/>
            </a:xfrm>
          </p:grpSpPr>
          <p:grpSp>
            <p:nvGrpSpPr>
              <p:cNvPr id="7" name="组合 6"/>
              <p:cNvGrpSpPr/>
              <p:nvPr/>
            </p:nvGrpSpPr>
            <p:grpSpPr>
              <a:xfrm>
                <a:off x="366198" y="272716"/>
                <a:ext cx="497305" cy="497306"/>
                <a:chOff x="366198" y="272716"/>
                <a:chExt cx="497305" cy="497306"/>
              </a:xfrm>
            </p:grpSpPr>
            <p:sp>
              <p:nvSpPr>
                <p:cNvPr id="9" name="椭圆 8"/>
                <p:cNvSpPr/>
                <p:nvPr/>
              </p:nvSpPr>
              <p:spPr>
                <a:xfrm>
                  <a:off x="366198" y="272716"/>
                  <a:ext cx="497305" cy="497306"/>
                </a:xfrm>
                <a:prstGeom prst="ellipse">
                  <a:avLst/>
                </a:prstGeom>
                <a:solidFill>
                  <a:srgbClr val="953FA3">
                    <a:alpha val="53000"/>
                  </a:srgbClr>
                </a:solidFill>
                <a:ln w="12700" cap="flat" cmpd="sng" algn="ctr">
                  <a:noFill/>
                  <a:prstDash val="solid"/>
                  <a:miter lim="800000"/>
                </a:ln>
                <a:effectLst/>
              </p:spPr>
              <p:txBody>
                <a:bodyPr rtlCol="0" anchor="ctr"/>
                <a:lstStyle/>
                <a:p>
                  <a:pPr marL="0" marR="0" lvl="0" indent="0" algn="ctr" defTabSz="257810" rtl="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prstClr val="white"/>
                    </a:solidFill>
                    <a:effectLst/>
                    <a:uLnTx/>
                    <a:uFillTx/>
                    <a:latin typeface="思源宋体 CN" panose="02020400000000000000" pitchFamily="18" charset="-122"/>
                    <a:ea typeface="思源宋体 CN Heavy" panose="02020900000000000000" pitchFamily="18" charset="-122"/>
                    <a:cs typeface="+mn-cs"/>
                  </a:endParaRPr>
                </a:p>
              </p:txBody>
            </p:sp>
            <p:sp>
              <p:nvSpPr>
                <p:cNvPr id="10" name="椭圆 9"/>
                <p:cNvSpPr/>
                <p:nvPr/>
              </p:nvSpPr>
              <p:spPr>
                <a:xfrm>
                  <a:off x="437002" y="343520"/>
                  <a:ext cx="355696" cy="355698"/>
                </a:xfrm>
                <a:prstGeom prst="ellipse">
                  <a:avLst/>
                </a:prstGeom>
                <a:solidFill>
                  <a:schemeClr val="bg1"/>
                </a:solidFill>
                <a:ln w="12700" cap="flat" cmpd="sng" algn="ctr">
                  <a:noFill/>
                  <a:prstDash val="solid"/>
                  <a:miter lim="800000"/>
                </a:ln>
                <a:effectLst/>
              </p:spPr>
              <p:txBody>
                <a:bodyPr rtlCol="0" anchor="ctr"/>
                <a:lstStyle/>
                <a:p>
                  <a:pPr marL="0" marR="0" lvl="0" indent="0" algn="ctr" defTabSz="257810" rtl="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prstClr val="white"/>
                    </a:solidFill>
                    <a:effectLst/>
                    <a:uLnTx/>
                    <a:uFillTx/>
                    <a:latin typeface="思源宋体 CN" panose="02020400000000000000" pitchFamily="18" charset="-122"/>
                    <a:ea typeface="思源宋体 CN Heavy" panose="02020900000000000000" pitchFamily="18" charset="-122"/>
                    <a:cs typeface="+mn-cs"/>
                  </a:endParaRPr>
                </a:p>
              </p:txBody>
            </p:sp>
          </p:grpSp>
          <p:sp>
            <p:nvSpPr>
              <p:cNvPr id="8" name="椭圆 7"/>
              <p:cNvSpPr/>
              <p:nvPr/>
            </p:nvSpPr>
            <p:spPr>
              <a:xfrm flipH="1">
                <a:off x="154881" y="640300"/>
                <a:ext cx="225973" cy="225974"/>
              </a:xfrm>
              <a:prstGeom prst="ellipse">
                <a:avLst/>
              </a:prstGeom>
              <a:solidFill>
                <a:srgbClr val="953FA3"/>
              </a:solidFill>
              <a:ln w="12700" cap="flat" cmpd="sng" algn="ctr">
                <a:noFill/>
                <a:prstDash val="solid"/>
                <a:miter lim="800000"/>
              </a:ln>
              <a:effectLst/>
            </p:spPr>
            <p:txBody>
              <a:bodyPr rtlCol="0" anchor="ctr"/>
              <a:lstStyle/>
              <a:p>
                <a:pPr marL="0" marR="0" lvl="0" indent="0" algn="ctr" defTabSz="257810" rtl="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prstClr val="white"/>
                  </a:solidFill>
                  <a:effectLst/>
                  <a:uLnTx/>
                  <a:uFillTx/>
                  <a:latin typeface="思源宋体 CN" panose="02020400000000000000" pitchFamily="18" charset="-122"/>
                  <a:ea typeface="思源宋体 CN Heavy" panose="02020900000000000000" pitchFamily="18" charset="-122"/>
                  <a:cs typeface="+mn-cs"/>
                </a:endParaRPr>
              </a:p>
            </p:txBody>
          </p:sp>
        </p:grpSp>
        <p:sp>
          <p:nvSpPr>
            <p:cNvPr id="6" name="文本框 5"/>
            <p:cNvSpPr txBox="1"/>
            <p:nvPr/>
          </p:nvSpPr>
          <p:spPr>
            <a:xfrm>
              <a:off x="1015903" y="167422"/>
              <a:ext cx="3195173" cy="709990"/>
            </a:xfrm>
            <a:prstGeom prst="rect">
              <a:avLst/>
            </a:prstGeom>
            <a:noFill/>
          </p:spPr>
          <p:txBody>
            <a:bodyPr wrap="square" rtlCol="0">
              <a:spAutoFit/>
            </a:bodyPr>
            <a:lstStyle>
              <a:defPPr>
                <a:defRPr lang="en-US"/>
              </a:defPPr>
              <a:lvl1pPr algn="dist">
                <a:defRPr sz="4400">
                  <a:gradFill flip="none" rotWithShape="1">
                    <a:gsLst>
                      <a:gs pos="0">
                        <a:srgbClr val="F0E4B7"/>
                      </a:gs>
                      <a:gs pos="100000">
                        <a:srgbClr val="E7D48D"/>
                      </a:gs>
                    </a:gsLst>
                    <a:lin ang="5400000" scaled="1"/>
                    <a:tileRect/>
                  </a:gra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体系透视</a:t>
              </a:r>
            </a:p>
          </p:txBody>
        </p:sp>
      </p:grpSp>
      <p:pic>
        <p:nvPicPr>
          <p:cNvPr id="11" name="图片 10"/>
          <p:cNvPicPr>
            <a:picLocks noChangeAspect="1"/>
          </p:cNvPicPr>
          <p:nvPr/>
        </p:nvPicPr>
        <p:blipFill>
          <a:blip r:embed="rId3"/>
          <a:stretch>
            <a:fillRect/>
          </a:stretch>
        </p:blipFill>
        <p:spPr>
          <a:xfrm>
            <a:off x="3707765" y="2289175"/>
            <a:ext cx="5685790" cy="457898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4975" y="1044240"/>
            <a:ext cx="11831400" cy="4003040"/>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kern="0" dirty="0">
                <a:solidFill>
                  <a:srgbClr val="000000"/>
                </a:solidFill>
                <a:latin typeface="Times New Roman" panose="02020603050405020304" pitchFamily="65" charset="-122"/>
                <a:ea typeface="微软雅黑" panose="020B0503020204020204" pitchFamily="34" charset="-122"/>
              </a:rPr>
              <a:t>Students enjoy learning English and other subjects through some live programs. </a:t>
            </a:r>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rPr>
              <a:t>学生们喜欢通过一些直播节目学习英语和其他科目。 </a:t>
            </a:r>
          </a:p>
          <a:p>
            <a:pPr eaLnBrk="0" latinLnBrk="1" hangingPunct="0">
              <a:lnSpc>
                <a:spcPct val="150000"/>
              </a:lnSpc>
              <a:spcBef>
                <a:spcPts val="145"/>
              </a:spcBef>
            </a:pPr>
            <a:r>
              <a:rPr lang="en-US" altLang="zh-CN" sz="2410" kern="0" dirty="0">
                <a:solidFill>
                  <a:srgbClr val="000000"/>
                </a:solidFill>
                <a:latin typeface="Times New Roman" panose="02020603050405020304" pitchFamily="65" charset="-122"/>
                <a:ea typeface="微软雅黑" panose="020B0503020204020204" pitchFamily="34" charset="-122"/>
              </a:rPr>
              <a:t>The teacher suggested taking a short break after the one-hour lecture.</a:t>
            </a:r>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rPr>
              <a:t>老师建议在一小时的讲座后休息一下。</a:t>
            </a:r>
            <a:endParaRPr lang="zh-CN" altLang="en-US" sz="2800" dirty="0"/>
          </a:p>
          <a:p>
            <a:pPr eaLnBrk="0" latinLnBrk="1" hangingPunct="0">
              <a:lnSpc>
                <a:spcPct val="150000"/>
              </a:lnSpc>
              <a:spcBef>
                <a:spcPts val="145"/>
              </a:spcBef>
            </a:pPr>
            <a:r>
              <a:rPr lang="en-US" altLang="zh-CN" sz="2410" kern="0" dirty="0">
                <a:solidFill>
                  <a:srgbClr val="000000"/>
                </a:solidFill>
                <a:latin typeface="Times New Roman" panose="02020603050405020304" pitchFamily="65" charset="-122"/>
                <a:ea typeface="微软雅黑" panose="020B0503020204020204" pitchFamily="34" charset="-122"/>
              </a:rPr>
              <a:t>(2)</a:t>
            </a:r>
            <a:r>
              <a:rPr lang="zh-CN" altLang="en-US" sz="2410" kern="0" dirty="0">
                <a:solidFill>
                  <a:srgbClr val="000000"/>
                </a:solidFill>
                <a:latin typeface="Times New Roman" panose="02020603050405020304" pitchFamily="65" charset="-122"/>
                <a:ea typeface="微软雅黑" panose="020B0503020204020204" pitchFamily="34" charset="-122"/>
              </a:rPr>
              <a:t>作介词的宾语</a:t>
            </a:r>
            <a:endParaRPr lang="zh-CN" altLang="en-US" sz="2800" dirty="0"/>
          </a:p>
          <a:p>
            <a:pPr eaLnBrk="0" latinLnBrk="1" hangingPunct="0">
              <a:lnSpc>
                <a:spcPct val="150000"/>
              </a:lnSpc>
              <a:spcBef>
                <a:spcPts val="145"/>
              </a:spcBef>
            </a:pPr>
            <a:r>
              <a:rPr lang="en-US" altLang="zh-CN" sz="2410" kern="0" dirty="0">
                <a:solidFill>
                  <a:srgbClr val="000000"/>
                </a:solidFill>
                <a:latin typeface="Times New Roman" panose="02020603050405020304" pitchFamily="65" charset="-122"/>
                <a:ea typeface="微软雅黑" panose="020B0503020204020204" pitchFamily="34" charset="-122"/>
              </a:rPr>
              <a:t>Can you give me a reason </a:t>
            </a:r>
            <a:r>
              <a:rPr lang="en-US" altLang="zh-CN" sz="2410" u="sng" kern="0" dirty="0">
                <a:solidFill>
                  <a:srgbClr val="000000"/>
                </a:solidFill>
                <a:latin typeface="Times New Roman" panose="02020603050405020304" pitchFamily="65" charset="-122"/>
                <a:ea typeface="微软雅黑" panose="020B0503020204020204" pitchFamily="34" charset="-122"/>
              </a:rPr>
              <a:t>for doing</a:t>
            </a:r>
            <a:r>
              <a:rPr lang="en-US" altLang="zh-CN" sz="2410" kern="0" dirty="0">
                <a:solidFill>
                  <a:srgbClr val="000000"/>
                </a:solidFill>
                <a:latin typeface="Times New Roman" panose="02020603050405020304" pitchFamily="65" charset="-122"/>
                <a:ea typeface="微软雅黑" panose="020B0503020204020204" pitchFamily="34" charset="-122"/>
              </a:rPr>
              <a:t> it?</a:t>
            </a:r>
            <a:endParaRPr lang="en-US" altLang="zh-CN" sz="2800"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你能给我一个做这件事的理由吗?</a:t>
            </a:r>
            <a:endParaRPr lang="zh-CN"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55020" y="755950"/>
            <a:ext cx="11831400" cy="398399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注意</a:t>
            </a:r>
            <a:r>
              <a:rPr lang="zh-CN" altLang="en-US" sz="2410" kern="0" dirty="0">
                <a:solidFill>
                  <a:srgbClr val="000000"/>
                </a:solidFill>
                <a:latin typeface="Times New Roman" panose="02020603050405020304" pitchFamily="18" charset="0"/>
                <a:ea typeface="微软雅黑" panose="020B0503020204020204" pitchFamily="34"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 to既可以用作不定式符号,也可以用作介词,因此需要牢记含有介词to的动词短</a:t>
            </a:r>
            <a:br>
              <a:rPr dirty="0">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语(这些动词短语后面跟动名词作宾语):</a:t>
            </a:r>
            <a:endParaRPr lang="zh-CN" altLang="en-US" dirty="0">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endParaRPr>
          </a:p>
          <a:p>
            <a:pPr marL="0" indent="0" defTabSz="914400" eaLnBrk="0" latinLnBrk="1" hangingPunct="0">
              <a:lnSpc>
                <a:spcPct val="150000"/>
              </a:lnSpc>
              <a:spcBef>
                <a:spcPts val="145"/>
              </a:spcBef>
              <a:buNone/>
              <a:tabLst>
                <a:tab pos="5372100" algn="l"/>
              </a:tabLst>
            </a:pP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adjust to适应;习惯</a:t>
            </a:r>
            <a:r>
              <a:rPr lang="en-US" altLang="zh-CN"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be devoted to专心于</a:t>
            </a:r>
            <a:endParaRPr lang="zh-CN" altLang="en-US" dirty="0">
              <a:latin typeface="Times New Roman" panose="02020603050405020304" pitchFamily="18" charset="0"/>
              <a:ea typeface="楷体" panose="02010609060101010101" charset="-122"/>
              <a:cs typeface="Times New Roman" panose="02020603050405020304" pitchFamily="18" charset="0"/>
            </a:endParaRPr>
          </a:p>
          <a:p>
            <a:pPr marL="0" indent="0" defTabSz="914400" eaLnBrk="0" latinLnBrk="1" hangingPunct="0">
              <a:lnSpc>
                <a:spcPct val="150000"/>
              </a:lnSpc>
              <a:spcBef>
                <a:spcPts val="145"/>
              </a:spcBef>
              <a:buNone/>
              <a:tabLst>
                <a:tab pos="5372100" algn="l"/>
              </a:tabLst>
            </a:pP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be used to习惯于</a:t>
            </a:r>
            <a:r>
              <a:rPr lang="en-US" altLang="zh-CN"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contribute to有助于</a:t>
            </a:r>
            <a:endParaRPr lang="zh-CN" altLang="en-US" dirty="0">
              <a:latin typeface="Times New Roman" panose="02020603050405020304" pitchFamily="18" charset="0"/>
              <a:ea typeface="楷体" panose="02010609060101010101" charset="-122"/>
              <a:cs typeface="Times New Roman" panose="02020603050405020304" pitchFamily="18" charset="0"/>
            </a:endParaRPr>
          </a:p>
          <a:p>
            <a:pPr marL="0" indent="0" defTabSz="914400" eaLnBrk="0" latinLnBrk="1" hangingPunct="0">
              <a:lnSpc>
                <a:spcPct val="150000"/>
              </a:lnSpc>
              <a:spcBef>
                <a:spcPts val="145"/>
              </a:spcBef>
              <a:buNone/>
              <a:tabLst>
                <a:tab pos="5372100" algn="l"/>
              </a:tabLst>
            </a:pP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get down to开始做</a:t>
            </a:r>
            <a:r>
              <a:rPr lang="en-US" altLang="zh-CN"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lead to导致</a:t>
            </a:r>
            <a:endParaRPr lang="zh-CN" altLang="en-US" dirty="0">
              <a:latin typeface="Times New Roman" panose="02020603050405020304" pitchFamily="18" charset="0"/>
              <a:ea typeface="楷体" panose="02010609060101010101" charset="-122"/>
              <a:cs typeface="Times New Roman" panose="02020603050405020304" pitchFamily="18" charset="0"/>
            </a:endParaRPr>
          </a:p>
          <a:p>
            <a:pPr marL="0" indent="0" defTabSz="914400" eaLnBrk="0" latinLnBrk="1" hangingPunct="0">
              <a:lnSpc>
                <a:spcPct val="150000"/>
              </a:lnSpc>
              <a:spcBef>
                <a:spcPts val="145"/>
              </a:spcBef>
              <a:buNone/>
              <a:tabLst>
                <a:tab pos="5372100" algn="l"/>
              </a:tabLst>
            </a:pP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object to反对</a:t>
            </a:r>
            <a:r>
              <a:rPr lang="en-US" altLang="zh-CN"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refer to涉及</a:t>
            </a:r>
            <a:endParaRPr lang="zh-CN" altLang="en-US" dirty="0">
              <a:latin typeface="Times New Roman" panose="02020603050405020304" pitchFamily="18" charset="0"/>
              <a:ea typeface="楷体" panose="02010609060101010101" charset="-122"/>
              <a:cs typeface="Times New Roman" panose="02020603050405020304" pitchFamily="18" charset="0"/>
            </a:endParaRPr>
          </a:p>
          <a:p>
            <a:pPr marL="0" indent="0" defTabSz="914400" eaLnBrk="0" latinLnBrk="1" hangingPunct="0">
              <a:lnSpc>
                <a:spcPct val="150000"/>
              </a:lnSpc>
              <a:spcBef>
                <a:spcPts val="145"/>
              </a:spcBef>
              <a:buNone/>
              <a:tabLst>
                <a:tab pos="5372100" algn="l"/>
              </a:tabLst>
            </a:pP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stick to坚持</a:t>
            </a:r>
            <a:r>
              <a:rPr lang="en-US" altLang="zh-CN"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take to养成……习惯</a:t>
            </a:r>
            <a:endParaRPr lang="zh-CN" altLang="en-US" dirty="0">
              <a:latin typeface="Times New Roman" panose="02020603050405020304" pitchFamily="18" charset="0"/>
              <a:ea typeface="楷体" panose="02010609060101010101" charset="-122"/>
              <a:cs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558665"/>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rPr>
              <a:t>(3)作形容词busy、worth的宾语</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He is </a:t>
            </a:r>
            <a:r>
              <a:rPr lang="zh-CN" altLang="en-US" sz="2410" u="sng" kern="0" dirty="0">
                <a:solidFill>
                  <a:srgbClr val="000000"/>
                </a:solidFill>
                <a:latin typeface="Times New Roman" panose="02020603050405020304" pitchFamily="65" charset="-122"/>
                <a:ea typeface="楷体_GB2312" pitchFamily="65" charset="-122"/>
              </a:rPr>
              <a:t>busy designing</a:t>
            </a:r>
            <a:r>
              <a:rPr lang="zh-CN" altLang="en-US" sz="2410" kern="0" dirty="0">
                <a:solidFill>
                  <a:srgbClr val="000000"/>
                </a:solidFill>
                <a:latin typeface="Times New Roman" panose="02020603050405020304" pitchFamily="65" charset="-122"/>
                <a:ea typeface="楷体_GB2312" pitchFamily="65" charset="-122"/>
              </a:rPr>
              <a:t> a new machine.</a:t>
            </a:r>
            <a:r>
              <a:rPr lang="en-US" altLang="zh-CN" sz="2410" kern="0"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微软雅黑" panose="020B0503020204020204" pitchFamily="34" charset="-122"/>
              </a:rPr>
              <a:t>他正忙于设计一个新型机器。</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This idea is well </a:t>
            </a:r>
            <a:r>
              <a:rPr lang="zh-CN" altLang="en-US" sz="2410" u="sng" kern="0" dirty="0">
                <a:solidFill>
                  <a:srgbClr val="000000"/>
                </a:solidFill>
                <a:latin typeface="Times New Roman" panose="02020603050405020304" pitchFamily="65" charset="-122"/>
                <a:ea typeface="微软雅黑" panose="020B0503020204020204" pitchFamily="34" charset="-122"/>
              </a:rPr>
              <a:t>worth considering</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en-US" altLang="zh-CN" sz="2410" kern="0" dirty="0">
                <a:solidFill>
                  <a:srgbClr val="000000"/>
                </a:solidFill>
                <a:latin typeface="Times New Roman" panose="02020603050405020304" pitchFamily="65"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微软雅黑" panose="020B0503020204020204" pitchFamily="34" charset="-122"/>
              </a:rPr>
              <a:t>这个想法很值得考虑。</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(4)it作形式宾语</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当动名词(短语)作宾语且后跟宾语补足语时,常用it作形式宾语,将作宾语的动名词(短</a:t>
            </a:r>
            <a:br>
              <a:rPr dirty="0"/>
            </a:br>
            <a:r>
              <a:rPr lang="zh-CN" altLang="en-US" sz="2410" kern="0" dirty="0">
                <a:solidFill>
                  <a:srgbClr val="000000"/>
                </a:solidFill>
                <a:latin typeface="Times New Roman" panose="02020603050405020304" pitchFamily="65" charset="-122"/>
                <a:ea typeface="微软雅黑" panose="020B0503020204020204" pitchFamily="34" charset="-122"/>
              </a:rPr>
              <a:t>语)移至宾语补足语之后。</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I think </a:t>
            </a:r>
            <a:r>
              <a:rPr lang="zh-CN" altLang="en-US" sz="2410" u="sng" kern="0" dirty="0">
                <a:solidFill>
                  <a:srgbClr val="000000"/>
                </a:solidFill>
                <a:latin typeface="Times New Roman" panose="02020603050405020304" pitchFamily="65" charset="-122"/>
                <a:ea typeface="微软雅黑" panose="020B0503020204020204" pitchFamily="34" charset="-122"/>
              </a:rPr>
              <a:t>it</a:t>
            </a:r>
            <a:r>
              <a:rPr lang="zh-CN" altLang="en-US" sz="2410" kern="0" dirty="0">
                <a:solidFill>
                  <a:srgbClr val="000000"/>
                </a:solidFill>
                <a:latin typeface="Times New Roman" panose="02020603050405020304" pitchFamily="65" charset="-122"/>
                <a:ea typeface="微软雅黑" panose="020B0503020204020204" pitchFamily="34" charset="-122"/>
              </a:rPr>
              <a:t> my duty </a:t>
            </a:r>
            <a:r>
              <a:rPr lang="zh-CN" altLang="en-US" sz="2410" u="sng" kern="0" dirty="0">
                <a:solidFill>
                  <a:srgbClr val="000000"/>
                </a:solidFill>
                <a:latin typeface="Times New Roman" panose="02020603050405020304" pitchFamily="65" charset="-122"/>
                <a:ea typeface="微软雅黑" panose="020B0503020204020204" pitchFamily="34" charset="-122"/>
              </a:rPr>
              <a:t>helping</a:t>
            </a:r>
            <a:r>
              <a:rPr lang="zh-CN" altLang="en-US" sz="2410" kern="0" dirty="0">
                <a:solidFill>
                  <a:srgbClr val="000000"/>
                </a:solidFill>
                <a:latin typeface="Times New Roman" panose="02020603050405020304" pitchFamily="65" charset="-122"/>
                <a:ea typeface="微软雅黑" panose="020B0503020204020204" pitchFamily="34" charset="-122"/>
              </a:rPr>
              <a:t> her to get better.</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我认为帮她康复起来是我的义务。</a:t>
            </a:r>
            <a:endParaRPr lang="zh-CN"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40995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3.作表语</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　　动名词作表语,多表示抽象或习惯性的动作,一般说明主语的内容或性质,没有正在</a:t>
            </a:r>
            <a:br>
              <a:rPr dirty="0"/>
            </a:br>
            <a:r>
              <a:rPr lang="zh-CN" altLang="en-US" sz="2410" kern="0" dirty="0">
                <a:solidFill>
                  <a:srgbClr val="000000"/>
                </a:solidFill>
                <a:latin typeface="Times New Roman" panose="02020603050405020304" pitchFamily="65" charset="-122"/>
                <a:ea typeface="微软雅黑" panose="020B0503020204020204" pitchFamily="34" charset="-122"/>
              </a:rPr>
              <a:t>进行之意。表语和主语常可互换位置。</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The best policy is </a:t>
            </a:r>
            <a:r>
              <a:rPr lang="zh-CN" altLang="en-US" sz="2410" u="sng" kern="0" dirty="0">
                <a:solidFill>
                  <a:srgbClr val="000000"/>
                </a:solidFill>
                <a:latin typeface="Times New Roman" panose="02020603050405020304" pitchFamily="65" charset="-122"/>
                <a:ea typeface="微软雅黑" panose="020B0503020204020204" pitchFamily="34" charset="-122"/>
              </a:rPr>
              <a:t>being honest</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en-US" altLang="zh-CN" sz="2410" kern="0" dirty="0">
                <a:solidFill>
                  <a:srgbClr val="000000"/>
                </a:solidFill>
                <a:latin typeface="Times New Roman" panose="02020603050405020304" pitchFamily="65"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微软雅黑" panose="020B0503020204020204" pitchFamily="34" charset="-122"/>
              </a:rPr>
              <a:t>最好的策略是诚实。</a:t>
            </a:r>
            <a:endParaRPr lang="zh-CN" altLang="en-US" dirty="0"/>
          </a:p>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4.作定语</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详见本专题“分词”部分</a:t>
            </a:r>
            <a:endParaRPr lang="zh-CN"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60600"/>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a:solidFill>
                  <a:srgbClr val="953FA3"/>
                </a:solidFill>
                <a:latin typeface="Times New Roman" panose="02020603050405020304" pitchFamily="65" charset="-122"/>
                <a:ea typeface="微软雅黑" panose="020B0503020204020204" pitchFamily="34" charset="-122"/>
              </a:rPr>
              <a:t>5.动名词的复合结构</a:t>
            </a:r>
            <a:endParaRPr lang="zh-CN" altLang="en-US" sz="2800" b="1" dirty="0"/>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rPr>
              <a:t>当动名词的逻辑主语与句子主语不一致时,动名词就需要加上自己的逻辑主语,这样就</a:t>
            </a:r>
            <a:endParaRPr lang="zh-CN" altLang="en-US" sz="2800"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构成了动名词的复合结构,即“名词所有格/形容词性物主代词+动名词”或“名词/代</a:t>
            </a:r>
            <a:br>
              <a:rPr dirty="0"/>
            </a:br>
            <a:r>
              <a:rPr lang="zh-CN" altLang="en-US" sz="2410" kern="0" dirty="0">
                <a:solidFill>
                  <a:srgbClr val="000000"/>
                </a:solidFill>
                <a:latin typeface="Times New Roman" panose="02020603050405020304" pitchFamily="65" charset="-122"/>
                <a:ea typeface="微软雅黑" panose="020B0503020204020204" pitchFamily="34" charset="-122"/>
              </a:rPr>
              <a:t>词+动名词”。</a:t>
            </a:r>
            <a:endParaRPr lang="zh-CN" altLang="en-US" dirty="0"/>
          </a:p>
        </p:txBody>
      </p:sp>
      <p:graphicFrame>
        <p:nvGraphicFramePr>
          <p:cNvPr id="3" name="表格 2"/>
          <p:cNvGraphicFramePr>
            <a:graphicFrameLocks noGrp="1"/>
          </p:cNvGraphicFramePr>
          <p:nvPr/>
        </p:nvGraphicFramePr>
        <p:xfrm>
          <a:off x="394975" y="3132531"/>
          <a:ext cx="11268000" cy="2269103"/>
        </p:xfrm>
        <a:graphic>
          <a:graphicData uri="http://schemas.openxmlformats.org/drawingml/2006/table">
            <a:tbl>
              <a:tblPr/>
              <a:tblGrid>
                <a:gridCol w="2276475">
                  <a:extLst>
                    <a:ext uri="{9D8B030D-6E8A-4147-A177-3AD203B41FA5}">
                      <a16:colId xmlns:a16="http://schemas.microsoft.com/office/drawing/2014/main" val="20000"/>
                    </a:ext>
                  </a:extLst>
                </a:gridCol>
                <a:gridCol w="5235525">
                  <a:extLst>
                    <a:ext uri="{9D8B030D-6E8A-4147-A177-3AD203B41FA5}">
                      <a16:colId xmlns:a16="http://schemas.microsoft.com/office/drawing/2014/main" val="20001"/>
                    </a:ext>
                  </a:extLst>
                </a:gridCol>
                <a:gridCol w="3756000">
                  <a:extLst>
                    <a:ext uri="{9D8B030D-6E8A-4147-A177-3AD203B41FA5}">
                      <a16:colId xmlns:a16="http://schemas.microsoft.com/office/drawing/2014/main" val="20002"/>
                    </a:ext>
                  </a:extLst>
                </a:gridCol>
              </a:tblGrid>
              <a:tr h="563328">
                <a:tc>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逻辑主语</a:t>
                      </a:r>
                    </a:p>
                  </a:txBody>
                  <a:tcPr marL="45720" marR="45720"/>
                </a:tc>
                <a:tc>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形式</a:t>
                      </a:r>
                    </a:p>
                  </a:txBody>
                  <a:tcPr marL="45720" marR="45720"/>
                </a:tc>
                <a:tc>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所充当成分</a:t>
                      </a:r>
                    </a:p>
                  </a:txBody>
                  <a:tcPr marL="45720" marR="45720"/>
                </a:tc>
                <a:extLst>
                  <a:ext uri="{0D108BD9-81ED-4DB2-BD59-A6C34878D82A}">
                    <a16:rowId xmlns:a16="http://schemas.microsoft.com/office/drawing/2014/main" val="10000"/>
                  </a:ext>
                </a:extLst>
              </a:tr>
              <a:tr h="579120">
                <a:tc rowSpan="2">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有生命</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名词所有格/形容词性物主代词+动名词</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主语、宾语</a:t>
                      </a:r>
                    </a:p>
                  </a:txBody>
                  <a:tcPr marL="45720" marR="45720"/>
                </a:tc>
                <a:extLst>
                  <a:ext uri="{0D108BD9-81ED-4DB2-BD59-A6C34878D82A}">
                    <a16:rowId xmlns:a16="http://schemas.microsoft.com/office/drawing/2014/main" val="10001"/>
                  </a:ext>
                </a:extLst>
              </a:tr>
              <a:tr h="563328">
                <a:tc vMerge="1">
                  <a:txBody>
                    <a:bodyPr/>
                    <a:lstStyle/>
                    <a:p>
                      <a:endParaRPr lang="zh-CN"/>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名词/代词+动名词</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宾语</a:t>
                      </a:r>
                    </a:p>
                  </a:txBody>
                  <a:tcPr marL="45720" marR="45720"/>
                </a:tc>
                <a:extLst>
                  <a:ext uri="{0D108BD9-81ED-4DB2-BD59-A6C34878D82A}">
                    <a16:rowId xmlns:a16="http://schemas.microsoft.com/office/drawing/2014/main" val="10002"/>
                  </a:ext>
                </a:extLst>
              </a:tr>
              <a:tr h="563327">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无生命</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名词/代词+动名词</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宾语</a:t>
                      </a:r>
                    </a:p>
                  </a:txBody>
                  <a:tcPr marL="45720" marR="45720"/>
                </a:tc>
                <a:extLst>
                  <a:ext uri="{0D108BD9-81ED-4DB2-BD59-A6C34878D82A}">
                    <a16:rowId xmlns:a16="http://schemas.microsoft.com/office/drawing/2014/main" val="10003"/>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71550" y="1259840"/>
            <a:ext cx="10239375" cy="342836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Is there a chance of </a:t>
            </a:r>
            <a:r>
              <a:rPr lang="zh-CN" altLang="en-US" sz="2410" u="sng" kern="0" dirty="0">
                <a:solidFill>
                  <a:srgbClr val="000000"/>
                </a:solidFill>
                <a:latin typeface="Times New Roman" panose="02020603050405020304" pitchFamily="65" charset="-122"/>
                <a:ea typeface="微软雅黑" panose="020B0503020204020204" pitchFamily="34" charset="-122"/>
              </a:rPr>
              <a:t>Jack's coming back</a:t>
            </a:r>
            <a:r>
              <a:rPr lang="zh-CN" altLang="en-US" sz="2410" kern="0" dirty="0">
                <a:solidFill>
                  <a:srgbClr val="000000"/>
                </a:solidFill>
                <a:latin typeface="Times New Roman" panose="02020603050405020304" pitchFamily="65" charset="-122"/>
                <a:ea typeface="微软雅黑" panose="020B0503020204020204" pitchFamily="34" charset="-122"/>
              </a:rPr>
              <a:t>?/Is there a chance of </a:t>
            </a:r>
            <a:r>
              <a:rPr lang="zh-CN" altLang="en-US" sz="2410" u="sng" kern="0" dirty="0">
                <a:solidFill>
                  <a:srgbClr val="000000"/>
                </a:solidFill>
                <a:latin typeface="Times New Roman" panose="02020603050405020304" pitchFamily="65" charset="-122"/>
                <a:ea typeface="微软雅黑" panose="020B0503020204020204" pitchFamily="34" charset="-122"/>
              </a:rPr>
              <a:t>Jack coming back</a:t>
            </a:r>
            <a:r>
              <a:rPr lang="zh-CN" altLang="en-US" sz="2410" kern="0" dirty="0">
                <a:solidFill>
                  <a:srgbClr val="000000"/>
                </a:solidFill>
                <a:latin typeface="Times New Roman" panose="02020603050405020304" pitchFamily="65" charset="-122"/>
                <a:ea typeface="微软雅黑" panose="020B0503020204020204" pitchFamily="34" charset="-122"/>
              </a:rPr>
              <a:t>?</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Jack有可能回来吗? </a:t>
            </a:r>
            <a:endParaRPr lang="zh-CN" altLang="en-US" dirty="0"/>
          </a:p>
          <a:p>
            <a:pPr marL="0" indent="0" eaLnBrk="0" latinLnBrk="1" hangingPunct="0">
              <a:lnSpc>
                <a:spcPct val="150000"/>
              </a:lnSpc>
              <a:spcBef>
                <a:spcPts val="145"/>
              </a:spcBef>
              <a:buNone/>
            </a:pPr>
            <a:r>
              <a:rPr lang="zh-CN" altLang="en-US" sz="2410" u="sng" kern="0" dirty="0">
                <a:solidFill>
                  <a:srgbClr val="000000"/>
                </a:solidFill>
                <a:latin typeface="Times New Roman" panose="02020603050405020304" pitchFamily="65" charset="-122"/>
                <a:ea typeface="微软雅黑" panose="020B0503020204020204" pitchFamily="34" charset="-122"/>
              </a:rPr>
              <a:t>His refusing</a:t>
            </a:r>
            <a:r>
              <a:rPr lang="zh-CN" altLang="en-US" sz="2410" kern="0" dirty="0">
                <a:solidFill>
                  <a:srgbClr val="000000"/>
                </a:solidFill>
                <a:latin typeface="Times New Roman" panose="02020603050405020304" pitchFamily="65" charset="-122"/>
                <a:ea typeface="微软雅黑" panose="020B0503020204020204" pitchFamily="34" charset="-122"/>
              </a:rPr>
              <a:t> to accept the invitation upsets me.</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他拒绝接受邀请,这让我感到难过。</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I'm surprised at </a:t>
            </a:r>
            <a:r>
              <a:rPr lang="zh-CN" altLang="en-US" sz="2410" u="sng" kern="0" dirty="0">
                <a:solidFill>
                  <a:srgbClr val="000000"/>
                </a:solidFill>
                <a:latin typeface="Times New Roman" panose="02020603050405020304" pitchFamily="65" charset="-122"/>
                <a:ea typeface="微软雅黑" panose="020B0503020204020204" pitchFamily="34" charset="-122"/>
              </a:rPr>
              <a:t>it being so late</a:t>
            </a:r>
            <a:r>
              <a:rPr lang="zh-CN" altLang="en-US" sz="2410" kern="0" dirty="0">
                <a:solidFill>
                  <a:srgbClr val="000000"/>
                </a:solidFill>
                <a:latin typeface="Times New Roman" panose="02020603050405020304" pitchFamily="65" charset="-122"/>
                <a:ea typeface="微软雅黑" panose="020B0503020204020204" pitchFamily="34" charset="-122"/>
              </a:rPr>
              <a:t>.</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我对天色这么晚了感到吃惊。</a:t>
            </a:r>
            <a:endParaRPr lang="zh-CN"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44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6.动名词的时态和语态</a:t>
            </a:r>
            <a:endParaRPr lang="zh-CN" altLang="en-US" b="1" dirty="0"/>
          </a:p>
        </p:txBody>
      </p:sp>
      <p:graphicFrame>
        <p:nvGraphicFramePr>
          <p:cNvPr id="3" name="表格 2"/>
          <p:cNvGraphicFramePr>
            <a:graphicFrameLocks noGrp="1"/>
          </p:cNvGraphicFramePr>
          <p:nvPr/>
        </p:nvGraphicFramePr>
        <p:xfrm>
          <a:off x="468000" y="1382981"/>
          <a:ext cx="11268000" cy="2253312"/>
        </p:xfrm>
        <a:graphic>
          <a:graphicData uri="http://schemas.openxmlformats.org/drawingml/2006/table">
            <a:tbl>
              <a:tblPr/>
              <a:tblGrid>
                <a:gridCol w="2667635">
                  <a:extLst>
                    <a:ext uri="{9D8B030D-6E8A-4147-A177-3AD203B41FA5}">
                      <a16:colId xmlns:a16="http://schemas.microsoft.com/office/drawing/2014/main" val="20000"/>
                    </a:ext>
                  </a:extLst>
                </a:gridCol>
                <a:gridCol w="3834765">
                  <a:extLst>
                    <a:ext uri="{9D8B030D-6E8A-4147-A177-3AD203B41FA5}">
                      <a16:colId xmlns:a16="http://schemas.microsoft.com/office/drawing/2014/main" val="20001"/>
                    </a:ext>
                  </a:extLst>
                </a:gridCol>
                <a:gridCol w="4765600">
                  <a:extLst>
                    <a:ext uri="{9D8B030D-6E8A-4147-A177-3AD203B41FA5}">
                      <a16:colId xmlns:a16="http://schemas.microsoft.com/office/drawing/2014/main" val="20002"/>
                    </a:ext>
                  </a:extLst>
                </a:gridCol>
              </a:tblGrid>
              <a:tr h="563328">
                <a:tc rowSpan="2">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主动形式</a:t>
                      </a:r>
                    </a:p>
                  </a:txBody>
                  <a:tcPr marL="45720" marR="45720"/>
                </a:tc>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一般式</a:t>
                      </a:r>
                    </a:p>
                  </a:txBody>
                  <a:tcPr marL="45720" marR="45720"/>
                </a:tc>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doing</a:t>
                      </a:r>
                    </a:p>
                  </a:txBody>
                  <a:tcPr marL="45720" marR="45720"/>
                </a:tc>
                <a:extLst>
                  <a:ext uri="{0D108BD9-81ED-4DB2-BD59-A6C34878D82A}">
                    <a16:rowId xmlns:a16="http://schemas.microsoft.com/office/drawing/2014/main" val="10000"/>
                  </a:ext>
                </a:extLst>
              </a:tr>
              <a:tr h="563328">
                <a:tc vMerge="1">
                  <a:txBody>
                    <a:bodyPr/>
                    <a:lstStyle/>
                    <a:p>
                      <a:endParaRPr lang="zh-CN"/>
                    </a:p>
                  </a:txBody>
                  <a:tcPr marL="45720" marR="45720"/>
                </a:tc>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完成式</a:t>
                      </a:r>
                    </a:p>
                  </a:txBody>
                  <a:tcPr marL="45720" marR="45720"/>
                </a:tc>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having done</a:t>
                      </a:r>
                    </a:p>
                  </a:txBody>
                  <a:tcPr marL="45720" marR="45720"/>
                </a:tc>
                <a:extLst>
                  <a:ext uri="{0D108BD9-81ED-4DB2-BD59-A6C34878D82A}">
                    <a16:rowId xmlns:a16="http://schemas.microsoft.com/office/drawing/2014/main" val="10001"/>
                  </a:ext>
                </a:extLst>
              </a:tr>
              <a:tr h="563328">
                <a:tc rowSpan="2">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被动形式</a:t>
                      </a:r>
                    </a:p>
                  </a:txBody>
                  <a:tcPr marL="45720" marR="45720"/>
                </a:tc>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一般式</a:t>
                      </a:r>
                    </a:p>
                  </a:txBody>
                  <a:tcPr marL="45720" marR="45720"/>
                </a:tc>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being done</a:t>
                      </a:r>
                    </a:p>
                  </a:txBody>
                  <a:tcPr marL="45720" marR="45720"/>
                </a:tc>
                <a:extLst>
                  <a:ext uri="{0D108BD9-81ED-4DB2-BD59-A6C34878D82A}">
                    <a16:rowId xmlns:a16="http://schemas.microsoft.com/office/drawing/2014/main" val="10002"/>
                  </a:ext>
                </a:extLst>
              </a:tr>
              <a:tr h="563328">
                <a:tc vMerge="1">
                  <a:txBody>
                    <a:bodyPr/>
                    <a:lstStyle/>
                    <a:p>
                      <a:endParaRPr lang="zh-CN"/>
                    </a:p>
                  </a:txBody>
                  <a:tcPr marL="45720" marR="45720"/>
                </a:tc>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完成式</a:t>
                      </a:r>
                    </a:p>
                  </a:txBody>
                  <a:tcPr marL="45720" marR="45720"/>
                </a:tc>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having been done</a:t>
                      </a:r>
                    </a:p>
                  </a:txBody>
                  <a:tcPr marL="45720" marR="45720"/>
                </a:tc>
                <a:extLst>
                  <a:ext uri="{0D108BD9-81ED-4DB2-BD59-A6C34878D82A}">
                    <a16:rowId xmlns:a16="http://schemas.microsoft.com/office/drawing/2014/main" val="10003"/>
                  </a:ext>
                </a:extLst>
              </a:tr>
            </a:tbl>
          </a:graphicData>
        </a:graphic>
      </p:graphicFrame>
      <p:sp>
        <p:nvSpPr>
          <p:cNvPr id="4" name="TextBox 2"/>
          <p:cNvSpPr txBox="1"/>
          <p:nvPr/>
        </p:nvSpPr>
        <p:spPr>
          <a:xfrm>
            <a:off x="620400" y="3636293"/>
            <a:ext cx="11831400" cy="49744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*说明:否定式为在前面加not。</a:t>
            </a:r>
          </a:p>
        </p:txBody>
      </p:sp>
      <p:sp>
        <p:nvSpPr>
          <p:cNvPr id="5" name="TextBox 2"/>
          <p:cNvSpPr txBox="1"/>
          <p:nvPr/>
        </p:nvSpPr>
        <p:spPr>
          <a:xfrm>
            <a:off x="336555" y="4500545"/>
            <a:ext cx="11831400" cy="170497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注意</a:t>
            </a:r>
            <a:r>
              <a:rPr lang="zh-CN" altLang="en-US" sz="2410" kern="0" dirty="0">
                <a:solidFill>
                  <a:srgbClr val="000000"/>
                </a:solidFill>
                <a:latin typeface="Times New Roman" panose="02020603050405020304" pitchFamily="18" charset="0"/>
                <a:ea typeface="微软雅黑" panose="020B0503020204020204" pitchFamily="34"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动名词完成式所表示的动作通常先于句中谓语动词的动作,在句中主要用作宾语。</a:t>
            </a:r>
            <a:endParaRPr lang="zh-CN" altLang="en-US" dirty="0">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I regret </a:t>
            </a:r>
            <a:r>
              <a:rPr lang="zh-CN" altLang="en-US" sz="2410" u="sng" kern="0" dirty="0">
                <a:solidFill>
                  <a:srgbClr val="000000"/>
                </a:solidFill>
                <a:latin typeface="Times New Roman" panose="02020603050405020304" pitchFamily="18" charset="0"/>
                <a:ea typeface="楷体" panose="02010609060101010101" charset="-122"/>
                <a:cs typeface="Times New Roman" panose="02020603050405020304" pitchFamily="18" charset="0"/>
              </a:rPr>
              <a:t>not having seen</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 the exhibition.</a:t>
            </a:r>
            <a:endParaRPr lang="zh-CN" altLang="en-US" dirty="0">
              <a:latin typeface="Times New Roman" panose="02020603050405020304" pitchFamily="18" charset="0"/>
              <a:ea typeface="楷体" panose="02010609060101010101"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我后悔没有去看展览会。</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50103"/>
          </a:xfrm>
          <a:prstGeom prst="rect">
            <a:avLst/>
          </a:prstGeom>
          <a:noFill/>
        </p:spPr>
        <p:txBody>
          <a:bodyPr wrap="square" lIns="0" tIns="0" rIns="0" bIns="0" rtlCol="0">
            <a:spAutoFit/>
          </a:bodyPr>
          <a:lstStyle/>
          <a:p>
            <a:pPr marL="0" indent="0" algn="ctr"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分词</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　　分词不能独立作谓语,分为现在分词(</a:t>
            </a:r>
            <a:r>
              <a:rPr lang="zh-CN" altLang="en-US" sz="2410" i="1" kern="0" dirty="0">
                <a:solidFill>
                  <a:srgbClr val="000000"/>
                </a:solidFill>
                <a:latin typeface="Times New Roman" panose="02020603050405020304" pitchFamily="65" charset="-122"/>
                <a:ea typeface="微软雅黑" panose="020B0503020204020204" pitchFamily="34" charset="-122"/>
              </a:rPr>
              <a:t>v</a:t>
            </a:r>
            <a:r>
              <a:rPr lang="zh-CN" altLang="en-US" sz="2410" kern="0" dirty="0">
                <a:solidFill>
                  <a:srgbClr val="000000"/>
                </a:solidFill>
                <a:latin typeface="Times New Roman" panose="02020603050405020304" pitchFamily="65" charset="-122"/>
                <a:ea typeface="微软雅黑" panose="020B0503020204020204" pitchFamily="34" charset="-122"/>
              </a:rPr>
              <a:t>.-ing)和过去分词(</a:t>
            </a:r>
            <a:r>
              <a:rPr lang="zh-CN" altLang="en-US" sz="2410" i="1" kern="0" dirty="0">
                <a:solidFill>
                  <a:srgbClr val="000000"/>
                </a:solidFill>
                <a:latin typeface="Times New Roman" panose="02020603050405020304" pitchFamily="65" charset="-122"/>
                <a:ea typeface="微软雅黑" panose="020B0503020204020204" pitchFamily="34" charset="-122"/>
              </a:rPr>
              <a:t>v</a:t>
            </a:r>
            <a:r>
              <a:rPr lang="zh-CN" altLang="en-US" sz="2410" kern="0" dirty="0">
                <a:solidFill>
                  <a:srgbClr val="000000"/>
                </a:solidFill>
                <a:latin typeface="Times New Roman" panose="02020603050405020304" pitchFamily="65" charset="-122"/>
                <a:ea typeface="微软雅黑" panose="020B0503020204020204" pitchFamily="34" charset="-122"/>
              </a:rPr>
              <a:t>.-ed)。现在分词表主动</a:t>
            </a:r>
            <a:br>
              <a:rPr dirty="0"/>
            </a:br>
            <a:r>
              <a:rPr lang="zh-CN" altLang="en-US" sz="2410" kern="0" dirty="0">
                <a:solidFill>
                  <a:srgbClr val="000000"/>
                </a:solidFill>
                <a:latin typeface="Times New Roman" panose="02020603050405020304" pitchFamily="65" charset="-122"/>
                <a:ea typeface="微软雅黑" panose="020B0503020204020204" pitchFamily="34" charset="-122"/>
              </a:rPr>
              <a:t>意义,正在进行的动作;过去分词表被动意义,已被完成的动作。</a:t>
            </a:r>
            <a:endParaRPr lang="zh-CN" altLang="en-US" dirty="0"/>
          </a:p>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1.分词的形式</a:t>
            </a:r>
            <a:endParaRPr lang="zh-CN" altLang="en-US" b="1" dirty="0"/>
          </a:p>
        </p:txBody>
      </p:sp>
      <p:graphicFrame>
        <p:nvGraphicFramePr>
          <p:cNvPr id="3" name="表格 2"/>
          <p:cNvGraphicFramePr>
            <a:graphicFrameLocks noGrp="1"/>
          </p:cNvGraphicFramePr>
          <p:nvPr/>
        </p:nvGraphicFramePr>
        <p:xfrm>
          <a:off x="468000" y="3060229"/>
          <a:ext cx="11268000" cy="2274101"/>
        </p:xfrm>
        <a:graphic>
          <a:graphicData uri="http://schemas.openxmlformats.org/drawingml/2006/table">
            <a:tbl>
              <a:tblPr/>
              <a:tblGrid>
                <a:gridCol w="2253600">
                  <a:extLst>
                    <a:ext uri="{9D8B030D-6E8A-4147-A177-3AD203B41FA5}">
                      <a16:colId xmlns:a16="http://schemas.microsoft.com/office/drawing/2014/main" val="20000"/>
                    </a:ext>
                  </a:extLst>
                </a:gridCol>
                <a:gridCol w="2253600">
                  <a:extLst>
                    <a:ext uri="{9D8B030D-6E8A-4147-A177-3AD203B41FA5}">
                      <a16:colId xmlns:a16="http://schemas.microsoft.com/office/drawing/2014/main" val="20001"/>
                    </a:ext>
                  </a:extLst>
                </a:gridCol>
                <a:gridCol w="2253600">
                  <a:extLst>
                    <a:ext uri="{9D8B030D-6E8A-4147-A177-3AD203B41FA5}">
                      <a16:colId xmlns:a16="http://schemas.microsoft.com/office/drawing/2014/main" val="20002"/>
                    </a:ext>
                  </a:extLst>
                </a:gridCol>
                <a:gridCol w="2253600">
                  <a:extLst>
                    <a:ext uri="{9D8B030D-6E8A-4147-A177-3AD203B41FA5}">
                      <a16:colId xmlns:a16="http://schemas.microsoft.com/office/drawing/2014/main" val="20003"/>
                    </a:ext>
                  </a:extLst>
                </a:gridCol>
                <a:gridCol w="2253600">
                  <a:extLst>
                    <a:ext uri="{9D8B030D-6E8A-4147-A177-3AD203B41FA5}">
                      <a16:colId xmlns:a16="http://schemas.microsoft.com/office/drawing/2014/main" val="20004"/>
                    </a:ext>
                  </a:extLst>
                </a:gridCol>
              </a:tblGrid>
              <a:tr h="563328">
                <a:tc rowSpan="2">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 </a:t>
                      </a:r>
                    </a:p>
                  </a:txBody>
                  <a:tcPr marL="45720" marR="45720"/>
                </a:tc>
                <a:tc gridSpan="2">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主动形式</a:t>
                      </a:r>
                    </a:p>
                  </a:txBody>
                  <a:tcPr marL="45720" marR="45720"/>
                </a:tc>
                <a:tc hMerge="1">
                  <a:txBody>
                    <a:bodyPr/>
                    <a:lstStyle/>
                    <a:p>
                      <a:endParaRPr lang="zh-CN"/>
                    </a:p>
                  </a:txBody>
                  <a:tcPr marL="45720" marR="45720"/>
                </a:tc>
                <a:tc gridSpan="2">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被动形式</a:t>
                      </a:r>
                    </a:p>
                  </a:txBody>
                  <a:tcPr marL="45720" marR="45720"/>
                </a:tc>
                <a:tc hMerge="1">
                  <a:txBody>
                    <a:bodyPr/>
                    <a:lstStyle/>
                    <a:p>
                      <a:endParaRPr lang="zh-CN"/>
                    </a:p>
                  </a:txBody>
                  <a:tcPr marL="45720" marR="45720"/>
                </a:tc>
                <a:extLst>
                  <a:ext uri="{0D108BD9-81ED-4DB2-BD59-A6C34878D82A}">
                    <a16:rowId xmlns:a16="http://schemas.microsoft.com/office/drawing/2014/main" val="10000"/>
                  </a:ext>
                </a:extLst>
              </a:tr>
              <a:tr h="563328">
                <a:tc vMerge="1">
                  <a:txBody>
                    <a:bodyPr/>
                    <a:lstStyle/>
                    <a:p>
                      <a:endParaRPr lang="zh-CN"/>
                    </a:p>
                  </a:txBody>
                  <a:tcPr marL="45720" marR="45720"/>
                </a:tc>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一般式</a:t>
                      </a:r>
                    </a:p>
                  </a:txBody>
                  <a:tcPr marL="45720" marR="45720"/>
                </a:tc>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完成式</a:t>
                      </a:r>
                    </a:p>
                  </a:txBody>
                  <a:tcPr marL="45720" marR="45720"/>
                </a:tc>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一般式</a:t>
                      </a:r>
                    </a:p>
                  </a:txBody>
                  <a:tcPr marL="45720" marR="45720"/>
                </a:tc>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完成式</a:t>
                      </a:r>
                    </a:p>
                  </a:txBody>
                  <a:tcPr marL="45720" marR="45720"/>
                </a:tc>
                <a:extLst>
                  <a:ext uri="{0D108BD9-81ED-4DB2-BD59-A6C34878D82A}">
                    <a16:rowId xmlns:a16="http://schemas.microsoft.com/office/drawing/2014/main" val="10001"/>
                  </a:ext>
                </a:extLst>
              </a:tr>
              <a:tr h="534670">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现在分词</a:t>
                      </a:r>
                    </a:p>
                  </a:txBody>
                  <a:tcPr marL="45720" marR="45720"/>
                </a:tc>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doing</a:t>
                      </a:r>
                    </a:p>
                  </a:txBody>
                  <a:tcPr marL="45720" marR="45720"/>
                </a:tc>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having done</a:t>
                      </a:r>
                    </a:p>
                  </a:txBody>
                  <a:tcPr marL="45720" marR="45720"/>
                </a:tc>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being done</a:t>
                      </a:r>
                    </a:p>
                  </a:txBody>
                  <a:tcPr marL="45720" marR="45720"/>
                </a:tc>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having been done</a:t>
                      </a:r>
                    </a:p>
                  </a:txBody>
                  <a:tcPr marL="45720" marR="45720"/>
                </a:tc>
                <a:extLst>
                  <a:ext uri="{0D108BD9-81ED-4DB2-BD59-A6C34878D82A}">
                    <a16:rowId xmlns:a16="http://schemas.microsoft.com/office/drawing/2014/main" val="10002"/>
                  </a:ext>
                </a:extLst>
              </a:tr>
              <a:tr h="612775">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过去分词</a:t>
                      </a:r>
                    </a:p>
                  </a:txBody>
                  <a:tcPr marL="45720" marR="45720"/>
                </a:tc>
                <a:tc gridSpan="2">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a:t>
                      </a:r>
                    </a:p>
                  </a:txBody>
                  <a:tcPr marL="45720" marR="45720"/>
                </a:tc>
                <a:tc hMerge="1">
                  <a:txBody>
                    <a:bodyPr/>
                    <a:lstStyle/>
                    <a:p>
                      <a:endParaRPr lang="zh-CN"/>
                    </a:p>
                  </a:txBody>
                  <a:tcPr marL="45720" marR="45720"/>
                </a:tc>
                <a:tc gridSpan="2">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done</a:t>
                      </a:r>
                    </a:p>
                  </a:txBody>
                  <a:tcPr marL="45720" marR="45720"/>
                </a:tc>
                <a:tc hMerge="1">
                  <a:txBody>
                    <a:bodyPr/>
                    <a:lstStyle/>
                    <a:p>
                      <a:endParaRPr lang="zh-CN"/>
                    </a:p>
                  </a:txBody>
                  <a:tcPr marL="45720" marR="45720"/>
                </a:tc>
                <a:extLst>
                  <a:ext uri="{0D108BD9-81ED-4DB2-BD59-A6C34878D82A}">
                    <a16:rowId xmlns:a16="http://schemas.microsoft.com/office/drawing/2014/main" val="10003"/>
                  </a:ext>
                </a:extLst>
              </a:tr>
            </a:tbl>
          </a:graphicData>
        </a:graphic>
      </p:graphicFrame>
      <p:sp>
        <p:nvSpPr>
          <p:cNvPr id="4" name="矩形 3"/>
          <p:cNvSpPr/>
          <p:nvPr/>
        </p:nvSpPr>
        <p:spPr>
          <a:xfrm>
            <a:off x="538843" y="5580663"/>
            <a:ext cx="6697667" cy="581634"/>
          </a:xfrm>
          <a:prstGeom prst="rect">
            <a:avLst/>
          </a:prstGeom>
        </p:spPr>
        <p:txBody>
          <a:bodyPr wrap="none">
            <a:spAutoFit/>
          </a:bodyPr>
          <a:lstStyle/>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rPr>
              <a:t>*说明:以上所有形式的否定式均为在前面加not。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40995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2.作定语</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(1)位置</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　　单个分词作定语时,一般位于所修饰的名词前,即作前置定语;分词短语作定语时,</a:t>
            </a:r>
            <a:br>
              <a:rPr dirty="0"/>
            </a:br>
            <a:r>
              <a:rPr lang="zh-CN" altLang="en-US" sz="2410" kern="0" dirty="0">
                <a:solidFill>
                  <a:srgbClr val="000000"/>
                </a:solidFill>
                <a:latin typeface="Times New Roman" panose="02020603050405020304" pitchFamily="65" charset="-122"/>
                <a:ea typeface="微软雅黑" panose="020B0503020204020204" pitchFamily="34" charset="-122"/>
              </a:rPr>
              <a:t>一般位于所修饰的词后,即后置定语。</a:t>
            </a:r>
            <a:endParaRPr lang="zh-CN" altLang="en-US" dirty="0"/>
          </a:p>
          <a:p>
            <a:pPr marL="0" indent="0" defTabSz="914400" eaLnBrk="0" latinLnBrk="1" hangingPunct="0">
              <a:lnSpc>
                <a:spcPct val="150000"/>
              </a:lnSpc>
              <a:spcBef>
                <a:spcPts val="145"/>
              </a:spcBef>
              <a:buNone/>
              <a:tabLst>
                <a:tab pos="4655820" algn="l"/>
              </a:tabLst>
            </a:pPr>
            <a:r>
              <a:rPr lang="zh-CN" altLang="en-US" sz="2410" kern="0" dirty="0">
                <a:solidFill>
                  <a:srgbClr val="000000"/>
                </a:solidFill>
                <a:latin typeface="Times New Roman" panose="02020603050405020304" pitchFamily="65" charset="-122"/>
                <a:ea typeface="微软雅黑" panose="020B0503020204020204" pitchFamily="34" charset="-122"/>
              </a:rPr>
              <a:t>a </a:t>
            </a:r>
            <a:r>
              <a:rPr lang="zh-CN" altLang="en-US" sz="2410" u="sng" kern="0" dirty="0">
                <a:solidFill>
                  <a:srgbClr val="000000"/>
                </a:solidFill>
                <a:latin typeface="Times New Roman" panose="02020603050405020304" pitchFamily="65" charset="-122"/>
                <a:ea typeface="微软雅黑" panose="020B0503020204020204" pitchFamily="34" charset="-122"/>
              </a:rPr>
              <a:t>flying</a:t>
            </a:r>
            <a:r>
              <a:rPr lang="zh-CN" altLang="en-US" sz="2410" kern="0" dirty="0">
                <a:solidFill>
                  <a:srgbClr val="000000"/>
                </a:solidFill>
                <a:latin typeface="Times New Roman" panose="02020603050405020304" pitchFamily="65" charset="-122"/>
                <a:ea typeface="微软雅黑" panose="020B0503020204020204" pitchFamily="34" charset="-122"/>
              </a:rPr>
              <a:t> bird一只飞鸟</a:t>
            </a:r>
            <a:r>
              <a:rPr lang="en-US" altLang="zh-CN" sz="2410" kern="0" dirty="0">
                <a:solidFill>
                  <a:srgbClr val="000000"/>
                </a:solidFill>
                <a:latin typeface="Times New Roman" panose="02020603050405020304" pitchFamily="65"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微软雅黑" panose="020B0503020204020204" pitchFamily="34" charset="-122"/>
              </a:rPr>
              <a:t>a girl </a:t>
            </a:r>
            <a:r>
              <a:rPr lang="zh-CN" altLang="en-US" sz="2410" u="sng" kern="0" dirty="0">
                <a:solidFill>
                  <a:srgbClr val="000000"/>
                </a:solidFill>
                <a:latin typeface="Times New Roman" panose="02020603050405020304" pitchFamily="65" charset="-122"/>
                <a:ea typeface="微软雅黑" panose="020B0503020204020204" pitchFamily="34" charset="-122"/>
              </a:rPr>
              <a:t>wearing a hat</a:t>
            </a:r>
            <a:r>
              <a:rPr lang="zh-CN" altLang="en-US" sz="2410" kern="0" dirty="0">
                <a:solidFill>
                  <a:srgbClr val="000000"/>
                </a:solidFill>
                <a:latin typeface="Times New Roman" panose="02020603050405020304" pitchFamily="65" charset="-122"/>
                <a:ea typeface="微软雅黑" panose="020B0503020204020204" pitchFamily="34" charset="-122"/>
              </a:rPr>
              <a:t> 戴帽子的女孩</a:t>
            </a:r>
            <a:endParaRPr lang="zh-CN" altLang="en-US" dirty="0"/>
          </a:p>
          <a:p>
            <a:pPr marL="0" indent="0" defTabSz="914400" eaLnBrk="0" latinLnBrk="1" hangingPunct="0">
              <a:lnSpc>
                <a:spcPct val="150000"/>
              </a:lnSpc>
              <a:spcBef>
                <a:spcPts val="145"/>
              </a:spcBef>
              <a:buNone/>
              <a:tabLst>
                <a:tab pos="4655820" algn="l"/>
              </a:tabLst>
            </a:pPr>
            <a:r>
              <a:rPr lang="zh-CN" altLang="en-US" sz="2410" kern="0" dirty="0">
                <a:solidFill>
                  <a:srgbClr val="000000"/>
                </a:solidFill>
                <a:latin typeface="Times New Roman" panose="02020603050405020304" pitchFamily="65" charset="-122"/>
                <a:ea typeface="微软雅黑" panose="020B0503020204020204" pitchFamily="34" charset="-122"/>
              </a:rPr>
              <a:t>a </a:t>
            </a:r>
            <a:r>
              <a:rPr lang="zh-CN" altLang="en-US" sz="2410" u="sng" kern="0" dirty="0">
                <a:solidFill>
                  <a:srgbClr val="000000"/>
                </a:solidFill>
                <a:latin typeface="Times New Roman" panose="02020603050405020304" pitchFamily="65" charset="-122"/>
                <a:ea typeface="微软雅黑" panose="020B0503020204020204" pitchFamily="34" charset="-122"/>
              </a:rPr>
              <a:t>broken</a:t>
            </a:r>
            <a:r>
              <a:rPr lang="zh-CN" altLang="en-US" sz="2410" kern="0" dirty="0">
                <a:solidFill>
                  <a:srgbClr val="000000"/>
                </a:solidFill>
                <a:latin typeface="Times New Roman" panose="02020603050405020304" pitchFamily="65" charset="-122"/>
                <a:ea typeface="微软雅黑" panose="020B0503020204020204" pitchFamily="34" charset="-122"/>
              </a:rPr>
              <a:t> cup打碎的杯子</a:t>
            </a:r>
            <a:r>
              <a:rPr lang="en-US" altLang="zh-CN" sz="2410" kern="0" dirty="0">
                <a:solidFill>
                  <a:srgbClr val="000000"/>
                </a:solidFill>
                <a:latin typeface="Times New Roman" panose="02020603050405020304" pitchFamily="65"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微软雅黑" panose="020B0503020204020204" pitchFamily="34" charset="-122"/>
              </a:rPr>
              <a:t>a letter </a:t>
            </a:r>
            <a:r>
              <a:rPr lang="zh-CN" altLang="en-US" sz="2410" u="sng" kern="0" dirty="0">
                <a:solidFill>
                  <a:srgbClr val="000000"/>
                </a:solidFill>
                <a:latin typeface="Times New Roman" panose="02020603050405020304" pitchFamily="65" charset="-122"/>
                <a:ea typeface="微软雅黑" panose="020B0503020204020204" pitchFamily="34" charset="-122"/>
              </a:rPr>
              <a:t>written in pencil</a:t>
            </a:r>
            <a:r>
              <a:rPr lang="zh-CN" altLang="en-US" sz="2410" kern="0" dirty="0">
                <a:solidFill>
                  <a:srgbClr val="000000"/>
                </a:solidFill>
                <a:latin typeface="Times New Roman" panose="02020603050405020304" pitchFamily="65" charset="-122"/>
                <a:ea typeface="微软雅黑" panose="020B0503020204020204" pitchFamily="34" charset="-122"/>
              </a:rPr>
              <a:t>一封用铅笔写的信</a:t>
            </a:r>
            <a:endParaRPr lang="zh-CN"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663730"/>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kern="0" dirty="0">
                <a:solidFill>
                  <a:srgbClr val="000000"/>
                </a:solidFill>
                <a:latin typeface="Times New Roman" panose="02020603050405020304" pitchFamily="65" charset="-122"/>
                <a:ea typeface="微软雅黑" panose="020B0503020204020204" pitchFamily="34" charset="-122"/>
              </a:rPr>
              <a:t>(2)</a:t>
            </a:r>
            <a:r>
              <a:rPr lang="zh-CN" altLang="en-US" sz="2410" kern="0" dirty="0">
                <a:solidFill>
                  <a:srgbClr val="000000"/>
                </a:solidFill>
                <a:latin typeface="Times New Roman" panose="02020603050405020304" pitchFamily="65" charset="-122"/>
                <a:ea typeface="微软雅黑" panose="020B0503020204020204" pitchFamily="34" charset="-122"/>
              </a:rPr>
              <a:t>现在分词</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短语</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作定语</a:t>
            </a:r>
            <a:endParaRPr lang="zh-CN" altLang="en-US" sz="2800" dirty="0"/>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rPr>
              <a:t>①表示一般的主动动作</a:t>
            </a:r>
            <a:endParaRPr lang="zh-CN" altLang="en-US" sz="2800" dirty="0"/>
          </a:p>
          <a:p>
            <a:pPr eaLnBrk="0" latinLnBrk="1" hangingPunct="0">
              <a:lnSpc>
                <a:spcPct val="150000"/>
              </a:lnSpc>
              <a:spcBef>
                <a:spcPts val="145"/>
              </a:spcBef>
            </a:pPr>
            <a:r>
              <a:rPr lang="en-US" altLang="zh-CN" sz="2410" kern="0" dirty="0">
                <a:solidFill>
                  <a:srgbClr val="000000"/>
                </a:solidFill>
                <a:latin typeface="Times New Roman" panose="02020603050405020304" pitchFamily="65" charset="-122"/>
                <a:ea typeface="微软雅黑" panose="020B0503020204020204" pitchFamily="34" charset="-122"/>
              </a:rPr>
              <a:t>We have to face the </a:t>
            </a:r>
            <a:r>
              <a:rPr lang="en-US" altLang="zh-CN" sz="2410" u="sng" kern="0" dirty="0">
                <a:solidFill>
                  <a:srgbClr val="000000"/>
                </a:solidFill>
                <a:latin typeface="Times New Roman" panose="02020603050405020304" pitchFamily="65" charset="-122"/>
                <a:ea typeface="微软雅黑" panose="020B0503020204020204" pitchFamily="34" charset="-122"/>
              </a:rPr>
              <a:t>puzzling</a:t>
            </a:r>
            <a:r>
              <a:rPr lang="en-US" altLang="zh-CN" sz="2410" kern="0" dirty="0">
                <a:solidFill>
                  <a:srgbClr val="000000"/>
                </a:solidFill>
                <a:latin typeface="Times New Roman" panose="02020603050405020304" pitchFamily="65" charset="-122"/>
                <a:ea typeface="微软雅黑" panose="020B0503020204020204" pitchFamily="34" charset="-122"/>
              </a:rPr>
              <a:t> problem instead of ignoring it.(The problem puzzles us.)</a:t>
            </a:r>
            <a:endParaRPr lang="en-US" altLang="zh-CN" sz="2800" dirty="0"/>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rPr>
              <a:t>我们必须面对令人疑惑的问题</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而不是忽视它。</a:t>
            </a:r>
            <a:endParaRPr lang="zh-CN" altLang="en-US" sz="2800" dirty="0"/>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rPr>
              <a:t>②表示现在时刻正在进行的主动动作</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有“正在</a:t>
            </a:r>
            <a:r>
              <a:rPr lang="en-US" altLang="zh-CN" sz="2410" kern="0" dirty="0">
                <a:solidFill>
                  <a:srgbClr val="000000"/>
                </a:solidFill>
                <a:latin typeface="黑体" panose="02010609060101010101" pitchFamily="49"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”的意思</a:t>
            </a:r>
            <a:endParaRPr lang="zh-CN" altLang="en-US" sz="2800" dirty="0"/>
          </a:p>
          <a:p>
            <a:pPr eaLnBrk="0" latinLnBrk="1" hangingPunct="0">
              <a:lnSpc>
                <a:spcPct val="150000"/>
              </a:lnSpc>
              <a:spcBef>
                <a:spcPts val="145"/>
              </a:spcBef>
            </a:pPr>
            <a:r>
              <a:rPr lang="en-US" altLang="zh-CN" sz="2410" kern="0" dirty="0">
                <a:solidFill>
                  <a:srgbClr val="000000"/>
                </a:solidFill>
                <a:latin typeface="Times New Roman" panose="02020603050405020304" pitchFamily="65" charset="-122"/>
                <a:ea typeface="微软雅黑" panose="020B0503020204020204" pitchFamily="34" charset="-122"/>
              </a:rPr>
              <a:t>The professor </a:t>
            </a:r>
            <a:r>
              <a:rPr lang="en-US" altLang="zh-CN" sz="2410" u="sng" kern="0" dirty="0">
                <a:solidFill>
                  <a:srgbClr val="000000"/>
                </a:solidFill>
                <a:latin typeface="Times New Roman" panose="02020603050405020304" pitchFamily="65" charset="-122"/>
                <a:ea typeface="微软雅黑" panose="020B0503020204020204" pitchFamily="34" charset="-122"/>
              </a:rPr>
              <a:t>giving a speech</a:t>
            </a:r>
            <a:r>
              <a:rPr lang="en-US" altLang="zh-CN" sz="2410" kern="0" dirty="0">
                <a:solidFill>
                  <a:srgbClr val="000000"/>
                </a:solidFill>
                <a:latin typeface="Times New Roman" panose="02020603050405020304" pitchFamily="65" charset="-122"/>
                <a:ea typeface="微软雅黑" panose="020B0503020204020204" pitchFamily="34" charset="-122"/>
              </a:rPr>
              <a:t> about pollution now is from a famous university.(The pro-</a:t>
            </a:r>
            <a:br>
              <a:rPr lang="en-US" altLang="zh-CN" sz="2800" dirty="0"/>
            </a:br>
            <a:r>
              <a:rPr lang="en-US" altLang="zh-CN" sz="2410" kern="0" dirty="0" err="1">
                <a:solidFill>
                  <a:srgbClr val="000000"/>
                </a:solidFill>
                <a:latin typeface="Times New Roman" panose="02020603050405020304" pitchFamily="65" charset="-122"/>
                <a:ea typeface="微软雅黑" panose="020B0503020204020204" pitchFamily="34" charset="-122"/>
              </a:rPr>
              <a:t>fessor</a:t>
            </a:r>
            <a:r>
              <a:rPr lang="en-US" altLang="zh-CN" sz="2410" kern="0" dirty="0">
                <a:solidFill>
                  <a:srgbClr val="000000"/>
                </a:solidFill>
                <a:latin typeface="Times New Roman" panose="02020603050405020304" pitchFamily="65" charset="-122"/>
                <a:ea typeface="微软雅黑" panose="020B0503020204020204" pitchFamily="34" charset="-122"/>
              </a:rPr>
              <a:t> is giving a speech.)</a:t>
            </a:r>
            <a:r>
              <a:rPr lang="zh-CN" altLang="en-US" sz="2410" kern="0" dirty="0">
                <a:solidFill>
                  <a:srgbClr val="000000"/>
                </a:solidFill>
                <a:latin typeface="Times New Roman" panose="02020603050405020304" pitchFamily="65" charset="-122"/>
                <a:ea typeface="微软雅黑" panose="020B0503020204020204" pitchFamily="34" charset="-122"/>
              </a:rPr>
              <a:t>现在正在做污染问题演讲的那位教授来自一所著名的大学。 </a:t>
            </a:r>
            <a:endParaRPr lang="zh-CN" altLang="en-US" sz="2800" dirty="0"/>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rPr>
              <a:t>③</a:t>
            </a:r>
            <a:r>
              <a:rPr lang="en-US" altLang="zh-CN" sz="2410" kern="0" dirty="0">
                <a:solidFill>
                  <a:srgbClr val="000000"/>
                </a:solidFill>
                <a:latin typeface="Times New Roman" panose="02020603050405020304" pitchFamily="65" charset="-122"/>
                <a:ea typeface="微软雅黑" panose="020B0503020204020204" pitchFamily="34" charset="-122"/>
              </a:rPr>
              <a:t>being done</a:t>
            </a:r>
            <a:r>
              <a:rPr lang="zh-CN" altLang="en-US" sz="2410" kern="0" dirty="0">
                <a:solidFill>
                  <a:srgbClr val="000000"/>
                </a:solidFill>
                <a:latin typeface="Times New Roman" panose="02020603050405020304" pitchFamily="65" charset="-122"/>
                <a:ea typeface="微软雅黑" panose="020B0503020204020204" pitchFamily="34" charset="-122"/>
              </a:rPr>
              <a:t>表示正在进行的被动动作</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可译为“正在被</a:t>
            </a:r>
            <a:r>
              <a:rPr lang="en-US" altLang="zh-CN" sz="2410" kern="0" dirty="0">
                <a:solidFill>
                  <a:srgbClr val="000000"/>
                </a:solidFill>
                <a:latin typeface="黑体" panose="02010609060101010101" pitchFamily="49"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a:t>
            </a:r>
            <a:endParaRPr lang="zh-CN" altLang="en-US" sz="2800" dirty="0"/>
          </a:p>
          <a:p>
            <a:pPr eaLnBrk="0" latinLnBrk="1" hangingPunct="0">
              <a:lnSpc>
                <a:spcPct val="150000"/>
              </a:lnSpc>
              <a:spcBef>
                <a:spcPts val="145"/>
              </a:spcBef>
            </a:pPr>
            <a:r>
              <a:rPr lang="en-US" altLang="zh-CN" sz="2410" kern="0" dirty="0">
                <a:solidFill>
                  <a:srgbClr val="000000"/>
                </a:solidFill>
                <a:latin typeface="Times New Roman" panose="02020603050405020304" pitchFamily="65" charset="-122"/>
                <a:ea typeface="微软雅黑" panose="020B0503020204020204" pitchFamily="34" charset="-122"/>
              </a:rPr>
              <a:t>The house </a:t>
            </a:r>
            <a:r>
              <a:rPr lang="en-US" altLang="zh-CN" sz="2410" u="sng" kern="0" dirty="0">
                <a:solidFill>
                  <a:srgbClr val="000000"/>
                </a:solidFill>
                <a:latin typeface="Times New Roman" panose="02020603050405020304" pitchFamily="65" charset="-122"/>
                <a:ea typeface="微软雅黑" panose="020B0503020204020204" pitchFamily="34" charset="-122"/>
              </a:rPr>
              <a:t>being built</a:t>
            </a:r>
            <a:r>
              <a:rPr lang="en-US" altLang="zh-CN" sz="2410" kern="0" dirty="0">
                <a:solidFill>
                  <a:srgbClr val="000000"/>
                </a:solidFill>
                <a:latin typeface="Times New Roman" panose="02020603050405020304" pitchFamily="65" charset="-122"/>
                <a:ea typeface="微软雅黑" panose="020B0503020204020204" pitchFamily="34" charset="-122"/>
              </a:rPr>
              <a:t> will be our library.</a:t>
            </a:r>
            <a:endParaRPr lang="en-US" altLang="zh-CN" sz="2800"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正在建造的房子将是我们的图书馆。 </a:t>
            </a: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1116013"/>
            <a:ext cx="11831400" cy="55611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1.一般现在时</a:t>
            </a:r>
            <a:endParaRPr lang="zh-CN" altLang="en-US" b="1" dirty="0"/>
          </a:p>
        </p:txBody>
      </p:sp>
      <p:grpSp>
        <p:nvGrpSpPr>
          <p:cNvPr id="3" name="组合 2"/>
          <p:cNvGrpSpPr/>
          <p:nvPr/>
        </p:nvGrpSpPr>
        <p:grpSpPr>
          <a:xfrm>
            <a:off x="4931207" y="647414"/>
            <a:ext cx="1954882" cy="409943"/>
            <a:chOff x="263136" y="287983"/>
            <a:chExt cx="2881416" cy="604239"/>
          </a:xfrm>
        </p:grpSpPr>
        <p:grpSp>
          <p:nvGrpSpPr>
            <p:cNvPr id="4" name="组合 3"/>
            <p:cNvGrpSpPr/>
            <p:nvPr/>
          </p:nvGrpSpPr>
          <p:grpSpPr>
            <a:xfrm>
              <a:off x="263136" y="317158"/>
              <a:ext cx="575064" cy="575064"/>
              <a:chOff x="263136" y="244750"/>
              <a:chExt cx="603639" cy="603639"/>
            </a:xfrm>
          </p:grpSpPr>
          <p:sp>
            <p:nvSpPr>
              <p:cNvPr id="6" name="泪滴形 5"/>
              <p:cNvSpPr/>
              <p:nvPr/>
            </p:nvSpPr>
            <p:spPr>
              <a:xfrm rot="10800000" flipH="1" flipV="1">
                <a:off x="263136" y="244750"/>
                <a:ext cx="603639" cy="603639"/>
              </a:xfrm>
              <a:prstGeom prst="teardrop">
                <a:avLst/>
              </a:prstGeom>
              <a:solidFill>
                <a:srgbClr val="953FA3">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宋体 CN" panose="02020400000000000000" pitchFamily="18" charset="-122"/>
                  <a:ea typeface="思源宋体 CN" panose="02020400000000000000" pitchFamily="18" charset="-122"/>
                </a:endParaRPr>
              </a:p>
            </p:txBody>
          </p:sp>
          <p:sp>
            <p:nvSpPr>
              <p:cNvPr id="7" name="椭圆 6"/>
              <p:cNvSpPr/>
              <p:nvPr/>
            </p:nvSpPr>
            <p:spPr>
              <a:xfrm rot="10800000" flipH="1" flipV="1">
                <a:off x="363481" y="345095"/>
                <a:ext cx="402949" cy="402949"/>
              </a:xfrm>
              <a:prstGeom prst="ellipse">
                <a:avLst/>
              </a:prstGeom>
              <a:solidFill>
                <a:srgbClr val="FDB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宋体 CN" panose="02020400000000000000" pitchFamily="18" charset="-122"/>
                  <a:ea typeface="思源宋体 CN" panose="02020400000000000000" pitchFamily="18" charset="-122"/>
                </a:endParaRPr>
              </a:p>
            </p:txBody>
          </p:sp>
          <p:sp>
            <p:nvSpPr>
              <p:cNvPr id="8" name="椭圆 7"/>
              <p:cNvSpPr/>
              <p:nvPr/>
            </p:nvSpPr>
            <p:spPr>
              <a:xfrm rot="10800000" flipH="1" flipV="1">
                <a:off x="438741" y="420355"/>
                <a:ext cx="252430" cy="2524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宋体 CN" panose="02020400000000000000" pitchFamily="18" charset="-122"/>
                  <a:ea typeface="思源宋体 CN" panose="02020400000000000000" pitchFamily="18" charset="-122"/>
                </a:endParaRPr>
              </a:p>
            </p:txBody>
          </p:sp>
        </p:grpSp>
        <p:sp>
          <p:nvSpPr>
            <p:cNvPr id="5" name="文本框 4"/>
            <p:cNvSpPr txBox="1"/>
            <p:nvPr>
              <p:custDataLst>
                <p:tags r:id="rId1"/>
              </p:custDataLst>
            </p:nvPr>
          </p:nvSpPr>
          <p:spPr>
            <a:xfrm>
              <a:off x="900957" y="287983"/>
              <a:ext cx="2243595" cy="543794"/>
            </a:xfrm>
            <a:prstGeom prst="rect">
              <a:avLst/>
            </a:prstGeom>
            <a:noFill/>
            <a:effectLst>
              <a:glow rad="203200">
                <a:srgbClr val="FF0000">
                  <a:alpha val="69000"/>
                </a:srgbClr>
              </a:glow>
            </a:effectLst>
          </p:spPr>
          <p:txBody>
            <a:bodyPr wrap="square" lIns="0" tIns="0" rIns="0" bIns="0" rtlCol="0">
              <a:spAutoFit/>
            </a:bodyPr>
            <a:lstStyle/>
            <a:p>
              <a:pPr algn="ctr" defTabSz="457200">
                <a:defRPr/>
              </a:pPr>
              <a:r>
                <a:rPr lang="zh-CN" altLang="en-US" sz="2400" b="1" dirty="0">
                  <a:latin typeface="微软雅黑" panose="020B0503020204020204" pitchFamily="34" charset="-122"/>
                  <a:ea typeface="微软雅黑" panose="020B0503020204020204" pitchFamily="34" charset="-122"/>
                  <a:sym typeface="庞门正道标题体" panose="02010600030101010101" pitchFamily="2" charset="-122"/>
                </a:rPr>
                <a:t>重难透析</a:t>
              </a:r>
            </a:p>
          </p:txBody>
        </p:sp>
      </p:grpSp>
      <p:graphicFrame>
        <p:nvGraphicFramePr>
          <p:cNvPr id="9" name="表格 2"/>
          <p:cNvGraphicFramePr>
            <a:graphicFrameLocks noGrp="1"/>
          </p:cNvGraphicFramePr>
          <p:nvPr/>
        </p:nvGraphicFramePr>
        <p:xfrm>
          <a:off x="468000" y="1819341"/>
          <a:ext cx="11268075" cy="4636770"/>
        </p:xfrm>
        <a:graphic>
          <a:graphicData uri="http://schemas.openxmlformats.org/drawingml/2006/table">
            <a:tbl>
              <a:tblPr/>
              <a:tblGrid>
                <a:gridCol w="2858770">
                  <a:extLst>
                    <a:ext uri="{9D8B030D-6E8A-4147-A177-3AD203B41FA5}">
                      <a16:colId xmlns:a16="http://schemas.microsoft.com/office/drawing/2014/main" val="20000"/>
                    </a:ext>
                  </a:extLst>
                </a:gridCol>
                <a:gridCol w="5191125">
                  <a:extLst>
                    <a:ext uri="{9D8B030D-6E8A-4147-A177-3AD203B41FA5}">
                      <a16:colId xmlns:a16="http://schemas.microsoft.com/office/drawing/2014/main" val="20001"/>
                    </a:ext>
                  </a:extLst>
                </a:gridCol>
                <a:gridCol w="3218105">
                  <a:extLst>
                    <a:ext uri="{9D8B030D-6E8A-4147-A177-3AD203B41FA5}">
                      <a16:colId xmlns:a16="http://schemas.microsoft.com/office/drawing/2014/main" val="20002"/>
                    </a:ext>
                  </a:extLst>
                </a:gridCol>
              </a:tblGrid>
              <a:tr h="563328">
                <a:tc>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用法</a:t>
                      </a:r>
                    </a:p>
                  </a:txBody>
                  <a:tcPr marL="45720" marR="45720"/>
                </a:tc>
                <a:tc>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例句</a:t>
                      </a:r>
                    </a:p>
                  </a:txBody>
                  <a:tcPr marL="45720" marR="45720"/>
                </a:tc>
                <a:tc>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备注</a:t>
                      </a:r>
                    </a:p>
                  </a:txBody>
                  <a:tcPr marL="45720" marR="45720"/>
                </a:tc>
                <a:extLst>
                  <a:ext uri="{0D108BD9-81ED-4DB2-BD59-A6C34878D82A}">
                    <a16:rowId xmlns:a16="http://schemas.microsoft.com/office/drawing/2014/main" val="10000"/>
                  </a:ext>
                </a:extLst>
              </a:tr>
              <a:tr h="2132330">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表示经常性、习惯性的动作或存在的状态</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He </a:t>
                      </a:r>
                      <a:r>
                        <a:rPr lang="zh-CN" altLang="en-US" sz="1815" u="sng" kern="0" dirty="0">
                          <a:solidFill>
                            <a:srgbClr val="000000"/>
                          </a:solidFill>
                          <a:latin typeface="Times New Roman" panose="02020603050405020304" pitchFamily="65" charset="-122"/>
                          <a:ea typeface="宋体" panose="02010600030101010101" pitchFamily="2" charset="-122"/>
                        </a:rPr>
                        <a:t>is always</a:t>
                      </a:r>
                      <a:r>
                        <a:rPr lang="zh-CN" altLang="en-US" sz="1815" kern="0" dirty="0">
                          <a:solidFill>
                            <a:srgbClr val="000000"/>
                          </a:solidFill>
                          <a:latin typeface="Times New Roman" panose="02020603050405020304" pitchFamily="65" charset="-122"/>
                          <a:ea typeface="宋体" panose="02010600030101010101" pitchFamily="2" charset="-122"/>
                        </a:rPr>
                        <a:t> busy with his farm work.</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他总是忙于农活。</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She </a:t>
                      </a:r>
                      <a:r>
                        <a:rPr lang="zh-CN" altLang="en-US" sz="1815" u="sng" kern="0" dirty="0">
                          <a:solidFill>
                            <a:srgbClr val="000000"/>
                          </a:solidFill>
                          <a:latin typeface="Times New Roman" panose="02020603050405020304" pitchFamily="65" charset="-122"/>
                          <a:ea typeface="宋体" panose="02010600030101010101" pitchFamily="2" charset="-122"/>
                        </a:rPr>
                        <a:t>often uses</a:t>
                      </a:r>
                      <a:r>
                        <a:rPr lang="zh-CN" altLang="en-US" sz="1815" kern="0" dirty="0">
                          <a:solidFill>
                            <a:srgbClr val="000000"/>
                          </a:solidFill>
                          <a:latin typeface="Times New Roman" panose="02020603050405020304" pitchFamily="65" charset="-122"/>
                          <a:ea typeface="宋体" panose="02010600030101010101" pitchFamily="2" charset="-122"/>
                        </a:rPr>
                        <a:t> the time on bus to look again at the things she has learnt.她经常利用在公共汽车上的时间复</a:t>
                      </a:r>
                      <a:br>
                        <a:rPr lang="zh-CN" altLang="en-US" sz="1815" kern="0" dirty="0">
                          <a:solidFill>
                            <a:srgbClr val="000000"/>
                          </a:solidFill>
                          <a:latin typeface="Times New Roman" panose="02020603050405020304" pitchFamily="65" charset="-122"/>
                          <a:ea typeface="宋体" panose="02010600030101010101" pitchFamily="2" charset="-122"/>
                        </a:rPr>
                      </a:br>
                      <a:r>
                        <a:rPr lang="zh-CN" altLang="en-US" sz="1815" kern="0" dirty="0">
                          <a:solidFill>
                            <a:srgbClr val="000000"/>
                          </a:solidFill>
                          <a:latin typeface="Times New Roman" panose="02020603050405020304" pitchFamily="65" charset="-122"/>
                          <a:ea typeface="宋体" panose="02010600030101010101" pitchFamily="2" charset="-122"/>
                        </a:rPr>
                        <a:t>习她学过的东西。</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常与always、often、regularly、</a:t>
                      </a:r>
                      <a:br>
                        <a:rPr lang="zh-CN" altLang="en-US" sz="1815" kern="0" dirty="0">
                          <a:solidFill>
                            <a:srgbClr val="000000"/>
                          </a:solidFill>
                          <a:latin typeface="Times New Roman" panose="02020603050405020304" pitchFamily="65" charset="-122"/>
                          <a:ea typeface="宋体" panose="02010600030101010101" pitchFamily="2" charset="-122"/>
                        </a:rPr>
                      </a:br>
                      <a:r>
                        <a:rPr lang="zh-CN" altLang="en-US" sz="1815" kern="0" dirty="0">
                          <a:solidFill>
                            <a:srgbClr val="000000"/>
                          </a:solidFill>
                          <a:latin typeface="Times New Roman" panose="02020603050405020304" pitchFamily="65" charset="-122"/>
                          <a:ea typeface="宋体" panose="02010600030101010101" pitchFamily="2" charset="-122"/>
                        </a:rPr>
                        <a:t>sometimes、every day等表示时间或频度的状语连用</a:t>
                      </a:r>
                    </a:p>
                  </a:txBody>
                  <a:tcPr marL="45720" marR="45720"/>
                </a:tc>
                <a:extLst>
                  <a:ext uri="{0D108BD9-81ED-4DB2-BD59-A6C34878D82A}">
                    <a16:rowId xmlns:a16="http://schemas.microsoft.com/office/drawing/2014/main" val="10001"/>
                  </a:ext>
                </a:extLst>
              </a:tr>
              <a:tr h="982656">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表示客观事实和普遍真理,也用于格言</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Actions </a:t>
                      </a:r>
                      <a:r>
                        <a:rPr lang="zh-CN" altLang="en-US" sz="1815" u="sng" kern="0" dirty="0">
                          <a:solidFill>
                            <a:srgbClr val="000000"/>
                          </a:solidFill>
                          <a:latin typeface="Times New Roman" panose="02020603050405020304" pitchFamily="65" charset="-122"/>
                          <a:ea typeface="宋体" panose="02010600030101010101" pitchFamily="2" charset="-122"/>
                        </a:rPr>
                        <a:t>speak</a:t>
                      </a:r>
                      <a:r>
                        <a:rPr lang="zh-CN" altLang="en-US" sz="1815" kern="0" dirty="0">
                          <a:solidFill>
                            <a:srgbClr val="000000"/>
                          </a:solidFill>
                          <a:latin typeface="Times New Roman" panose="02020603050405020304" pitchFamily="65" charset="-122"/>
                          <a:ea typeface="宋体" panose="02010600030101010101" pitchFamily="2" charset="-122"/>
                        </a:rPr>
                        <a:t> louder than words.</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事实胜于雄辩。</a:t>
                      </a:r>
                    </a:p>
                  </a:txBody>
                  <a:tcPr marL="45720" marR="45720"/>
                </a:tc>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a:t>
                      </a:r>
                    </a:p>
                  </a:txBody>
                  <a:tcPr marL="45720" marR="45720"/>
                </a:tc>
                <a:extLst>
                  <a:ext uri="{0D108BD9-81ED-4DB2-BD59-A6C34878D82A}">
                    <a16:rowId xmlns:a16="http://schemas.microsoft.com/office/drawing/2014/main" val="10002"/>
                  </a:ext>
                </a:extLst>
              </a:tr>
              <a:tr h="563328">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表示将来</a:t>
                      </a:r>
                    </a:p>
                  </a:txBody>
                  <a:tcPr marL="45720" marR="45720"/>
                </a:tc>
                <a:tc gridSpan="2">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详见本专题“一般将来时”部分</a:t>
                      </a:r>
                    </a:p>
                  </a:txBody>
                  <a:tcPr marL="45720" marR="45720"/>
                </a:tc>
                <a:tc hMerge="1">
                  <a:txBody>
                    <a:bodyPr/>
                    <a:lstStyle/>
                    <a:p>
                      <a:endParaRPr lang="zh-CN"/>
                    </a:p>
                  </a:txBody>
                  <a:tcPr marL="45720" marR="45720"/>
                </a:tc>
                <a:extLst>
                  <a:ext uri="{0D108BD9-81ED-4DB2-BD59-A6C34878D82A}">
                    <a16:rowId xmlns:a16="http://schemas.microsoft.com/office/drawing/2014/main" val="10003"/>
                  </a:ext>
                </a:extLst>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755596"/>
            <a:ext cx="11831400" cy="55562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知识链接</a:t>
            </a:r>
            <a:r>
              <a:rPr lang="zh-CN" altLang="en-US" sz="2410" kern="0" dirty="0">
                <a:solidFill>
                  <a:srgbClr val="000000"/>
                </a:solidFill>
                <a:latin typeface="Times New Roman" panose="02020603050405020304" pitchFamily="65" charset="-122"/>
                <a:ea typeface="楷体_GB2312" pitchFamily="65" charset="-122"/>
              </a:rPr>
              <a:t>　</a:t>
            </a:r>
            <a:r>
              <a:rPr lang="zh-CN" altLang="en-US" sz="2410" b="1" kern="0" dirty="0">
                <a:solidFill>
                  <a:srgbClr val="000000"/>
                </a:solidFill>
                <a:latin typeface="Times New Roman" panose="02020603050405020304" pitchFamily="65" charset="-122"/>
                <a:ea typeface="微软雅黑" panose="020B0503020204020204" pitchFamily="34" charset="-122"/>
              </a:rPr>
              <a:t>动名词与现在分词作定语的区别</a:t>
            </a:r>
          </a:p>
        </p:txBody>
      </p:sp>
      <p:graphicFrame>
        <p:nvGraphicFramePr>
          <p:cNvPr id="3" name="表格 2"/>
          <p:cNvGraphicFramePr>
            <a:graphicFrameLocks noGrp="1"/>
          </p:cNvGraphicFramePr>
          <p:nvPr/>
        </p:nvGraphicFramePr>
        <p:xfrm>
          <a:off x="445140" y="1637918"/>
          <a:ext cx="11268000" cy="2582628"/>
        </p:xfrm>
        <a:graphic>
          <a:graphicData uri="http://schemas.openxmlformats.org/drawingml/2006/table">
            <a:tbl>
              <a:tblPr/>
              <a:tblGrid>
                <a:gridCol w="1614170">
                  <a:extLst>
                    <a:ext uri="{9D8B030D-6E8A-4147-A177-3AD203B41FA5}">
                      <a16:colId xmlns:a16="http://schemas.microsoft.com/office/drawing/2014/main" val="20000"/>
                    </a:ext>
                  </a:extLst>
                </a:gridCol>
                <a:gridCol w="4765040">
                  <a:extLst>
                    <a:ext uri="{9D8B030D-6E8A-4147-A177-3AD203B41FA5}">
                      <a16:colId xmlns:a16="http://schemas.microsoft.com/office/drawing/2014/main" val="20001"/>
                    </a:ext>
                  </a:extLst>
                </a:gridCol>
                <a:gridCol w="4888790">
                  <a:extLst>
                    <a:ext uri="{9D8B030D-6E8A-4147-A177-3AD203B41FA5}">
                      <a16:colId xmlns:a16="http://schemas.microsoft.com/office/drawing/2014/main" val="20002"/>
                    </a:ext>
                  </a:extLst>
                </a:gridCol>
              </a:tblGrid>
              <a:tr h="563328">
                <a:tc>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形式</a:t>
                      </a:r>
                    </a:p>
                  </a:txBody>
                  <a:tcPr marL="45720" marR="45720"/>
                </a:tc>
                <a:tc>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用法</a:t>
                      </a:r>
                    </a:p>
                  </a:txBody>
                  <a:tcPr marL="45720" marR="45720"/>
                </a:tc>
                <a:tc>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示例</a:t>
                      </a:r>
                    </a:p>
                  </a:txBody>
                  <a:tcPr marL="45720" marR="45720"/>
                </a:tc>
                <a:extLst>
                  <a:ext uri="{0D108BD9-81ED-4DB2-BD59-A6C34878D82A}">
                    <a16:rowId xmlns:a16="http://schemas.microsoft.com/office/drawing/2014/main" val="10000"/>
                  </a:ext>
                </a:extLst>
              </a:tr>
              <a:tr h="953770">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动名词</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表示所修饰词的用途,只能置于所修饰词前</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a </a:t>
                      </a:r>
                      <a:r>
                        <a:rPr lang="zh-CN" altLang="en-US" sz="1815" u="sng" kern="0" dirty="0">
                          <a:solidFill>
                            <a:srgbClr val="000000"/>
                          </a:solidFill>
                          <a:latin typeface="Times New Roman" panose="02020603050405020304" pitchFamily="65" charset="-122"/>
                          <a:ea typeface="宋体" panose="02010600030101010101" pitchFamily="2" charset="-122"/>
                        </a:rPr>
                        <a:t>swimming</a:t>
                      </a:r>
                      <a:r>
                        <a:rPr lang="zh-CN" altLang="en-US" sz="1815" kern="0" dirty="0">
                          <a:solidFill>
                            <a:srgbClr val="000000"/>
                          </a:solidFill>
                          <a:latin typeface="Times New Roman" panose="02020603050405020304" pitchFamily="65" charset="-122"/>
                          <a:ea typeface="宋体" panose="02010600030101010101" pitchFamily="2" charset="-122"/>
                        </a:rPr>
                        <a:t> pool一个游泳池</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(=a pool for swimming)</a:t>
                      </a:r>
                    </a:p>
                  </a:txBody>
                  <a:tcPr marL="45720" marR="45720"/>
                </a:tc>
                <a:extLst>
                  <a:ext uri="{0D108BD9-81ED-4DB2-BD59-A6C34878D82A}">
                    <a16:rowId xmlns:a16="http://schemas.microsoft.com/office/drawing/2014/main" val="10001"/>
                  </a:ext>
                </a:extLst>
              </a:tr>
              <a:tr h="1065530">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现在分词</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表示动作正在进行,位置较灵活,可前置,可后置</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a </a:t>
                      </a:r>
                      <a:r>
                        <a:rPr lang="zh-CN" altLang="en-US" sz="1815" u="sng" kern="0" dirty="0">
                          <a:solidFill>
                            <a:srgbClr val="000000"/>
                          </a:solidFill>
                          <a:latin typeface="Times New Roman" panose="02020603050405020304" pitchFamily="65" charset="-122"/>
                          <a:ea typeface="宋体" panose="02010600030101010101" pitchFamily="2" charset="-122"/>
                        </a:rPr>
                        <a:t>swimming</a:t>
                      </a:r>
                      <a:r>
                        <a:rPr lang="zh-CN" altLang="en-US" sz="1815" kern="0" dirty="0">
                          <a:solidFill>
                            <a:srgbClr val="000000"/>
                          </a:solidFill>
                          <a:latin typeface="Times New Roman" panose="02020603050405020304" pitchFamily="65" charset="-122"/>
                          <a:ea typeface="宋体" panose="02010600030101010101" pitchFamily="2" charset="-122"/>
                        </a:rPr>
                        <a:t> boy一个正在游泳的男孩</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(=a boy who is swimming)</a:t>
                      </a:r>
                    </a:p>
                  </a:txBody>
                  <a:tcPr marL="45720" marR="45720"/>
                </a:tc>
                <a:extLst>
                  <a:ext uri="{0D108BD9-81ED-4DB2-BD59-A6C34878D82A}">
                    <a16:rowId xmlns:a16="http://schemas.microsoft.com/office/drawing/2014/main" val="10002"/>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27405" y="828040"/>
            <a:ext cx="8910320" cy="400304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(3)过去分词(短语)作定语</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①表示一般的被动动作</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a </a:t>
            </a:r>
            <a:r>
              <a:rPr lang="zh-CN" altLang="en-US" sz="2410" u="sng" kern="0" dirty="0">
                <a:solidFill>
                  <a:srgbClr val="000000"/>
                </a:solidFill>
                <a:latin typeface="Times New Roman" panose="02020603050405020304" pitchFamily="65" charset="-122"/>
                <a:ea typeface="微软雅黑" panose="020B0503020204020204" pitchFamily="34" charset="-122"/>
              </a:rPr>
              <a:t>respected</a:t>
            </a:r>
            <a:r>
              <a:rPr lang="zh-CN" altLang="en-US" sz="2410" kern="0" dirty="0">
                <a:solidFill>
                  <a:srgbClr val="000000"/>
                </a:solidFill>
                <a:latin typeface="Times New Roman" panose="02020603050405020304" pitchFamily="65" charset="-122"/>
                <a:ea typeface="微软雅黑" panose="020B0503020204020204" pitchFamily="34" charset="-122"/>
              </a:rPr>
              <a:t> teacher一位受尊敬的老师</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②表示已经完成的被动动作,有“已经被</a:t>
            </a:r>
            <a:r>
              <a:rPr lang="zh-CN" altLang="en-US" sz="2410" kern="0" dirty="0">
                <a:solidFill>
                  <a:srgbClr val="000000"/>
                </a:solidFill>
                <a:latin typeface="黑体" panose="02010609060101010101" pitchFamily="49"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”的意思</a:t>
            </a:r>
            <a:endParaRPr lang="zh-CN" altLang="en-US" dirty="0"/>
          </a:p>
          <a:p>
            <a:pPr marL="0" indent="0" eaLnBrk="0" latinLnBrk="1" hangingPunct="0">
              <a:lnSpc>
                <a:spcPct val="150000"/>
              </a:lnSpc>
              <a:spcBef>
                <a:spcPts val="145"/>
              </a:spcBef>
              <a:buNone/>
            </a:pPr>
            <a:r>
              <a:rPr lang="zh-CN" altLang="en-US" sz="2410" u="sng" kern="0" dirty="0">
                <a:solidFill>
                  <a:srgbClr val="000000"/>
                </a:solidFill>
                <a:latin typeface="Times New Roman" panose="02020603050405020304" pitchFamily="65" charset="-122"/>
                <a:ea typeface="微软雅黑" panose="020B0503020204020204" pitchFamily="34" charset="-122"/>
              </a:rPr>
              <a:t>boiled</a:t>
            </a:r>
            <a:r>
              <a:rPr lang="zh-CN" altLang="en-US" sz="2410" kern="0" dirty="0">
                <a:solidFill>
                  <a:srgbClr val="000000"/>
                </a:solidFill>
                <a:latin typeface="Times New Roman" panose="02020603050405020304" pitchFamily="65" charset="-122"/>
                <a:ea typeface="微软雅黑" panose="020B0503020204020204" pitchFamily="34" charset="-122"/>
              </a:rPr>
              <a:t> water烧开的水</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③表示已经完成的主动动作</a:t>
            </a:r>
            <a:endParaRPr lang="zh-CN" altLang="en-US" dirty="0"/>
          </a:p>
          <a:p>
            <a:pPr marL="0" indent="0" eaLnBrk="0" latinLnBrk="1" hangingPunct="0">
              <a:lnSpc>
                <a:spcPct val="150000"/>
              </a:lnSpc>
              <a:spcBef>
                <a:spcPts val="145"/>
              </a:spcBef>
              <a:buNone/>
            </a:pPr>
            <a:r>
              <a:rPr lang="zh-CN" altLang="en-US" sz="2410" u="sng" kern="0" dirty="0">
                <a:solidFill>
                  <a:srgbClr val="000000"/>
                </a:solidFill>
                <a:latin typeface="Times New Roman" panose="02020603050405020304" pitchFamily="65" charset="-122"/>
                <a:ea typeface="微软雅黑" panose="020B0503020204020204" pitchFamily="34" charset="-122"/>
              </a:rPr>
              <a:t>fallen</a:t>
            </a:r>
            <a:r>
              <a:rPr lang="zh-CN" altLang="en-US" sz="2410" kern="0" dirty="0">
                <a:solidFill>
                  <a:srgbClr val="000000"/>
                </a:solidFill>
                <a:latin typeface="Times New Roman" panose="02020603050405020304" pitchFamily="65" charset="-122"/>
                <a:ea typeface="微软雅黑" panose="020B0503020204020204" pitchFamily="34" charset="-122"/>
              </a:rPr>
              <a:t> leaves落叶</a:t>
            </a:r>
            <a:endParaRPr lang="zh-CN"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114925"/>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a:solidFill>
                  <a:srgbClr val="953FA3"/>
                </a:solidFill>
                <a:latin typeface="Times New Roman" panose="02020603050405020304" pitchFamily="65" charset="-122"/>
                <a:ea typeface="微软雅黑" panose="020B0503020204020204" pitchFamily="34" charset="-122"/>
              </a:rPr>
              <a:t>3.作状语</a:t>
            </a:r>
            <a:endParaRPr lang="zh-CN" altLang="en-US" sz="2800" b="1" dirty="0"/>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rPr>
              <a:t>　　分词(短语)作状语时,句子的主语也是分词的逻辑主语,对谓语动词所表示的动作</a:t>
            </a:r>
            <a:endParaRPr lang="zh-CN" altLang="en-US" sz="2800"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或行为发生的条件、时间、原因、让步、结果、方式或伴随情况进行修饰说明。分</a:t>
            </a:r>
            <a:br>
              <a:rPr dirty="0"/>
            </a:br>
            <a:r>
              <a:rPr lang="zh-CN" altLang="en-US" sz="2410" kern="0" dirty="0">
                <a:solidFill>
                  <a:srgbClr val="000000"/>
                </a:solidFill>
                <a:latin typeface="Times New Roman" panose="02020603050405020304" pitchFamily="65" charset="-122"/>
                <a:ea typeface="微软雅黑" panose="020B0503020204020204" pitchFamily="34" charset="-122"/>
              </a:rPr>
              <a:t>词短语一般用逗号与其他部分分开。分词短语前可用although、even if、if、when</a:t>
            </a:r>
            <a:br>
              <a:rPr dirty="0"/>
            </a:br>
            <a:r>
              <a:rPr lang="zh-CN" altLang="en-US" sz="2410" kern="0" dirty="0">
                <a:solidFill>
                  <a:srgbClr val="000000"/>
                </a:solidFill>
                <a:latin typeface="Times New Roman" panose="02020603050405020304" pitchFamily="65" charset="-122"/>
                <a:ea typeface="微软雅黑" panose="020B0503020204020204" pitchFamily="34" charset="-122"/>
              </a:rPr>
              <a:t>等。</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(1)作条件状语</a:t>
            </a:r>
            <a:endParaRPr lang="zh-CN" altLang="en-US" dirty="0"/>
          </a:p>
          <a:p>
            <a:pPr marL="0" indent="0" eaLnBrk="0" latinLnBrk="1" hangingPunct="0">
              <a:lnSpc>
                <a:spcPct val="150000"/>
              </a:lnSpc>
              <a:spcBef>
                <a:spcPts val="145"/>
              </a:spcBef>
              <a:buNone/>
            </a:pPr>
            <a:r>
              <a:rPr lang="zh-CN" altLang="en-US" sz="2410" u="sng" kern="0" dirty="0">
                <a:solidFill>
                  <a:srgbClr val="000000"/>
                </a:solidFill>
                <a:latin typeface="Times New Roman" panose="02020603050405020304" pitchFamily="65" charset="-122"/>
                <a:ea typeface="微软雅黑" panose="020B0503020204020204" pitchFamily="34" charset="-122"/>
              </a:rPr>
              <a:t>Working hard</a:t>
            </a:r>
            <a:r>
              <a:rPr lang="zh-CN" altLang="en-US" sz="2410" kern="0" dirty="0">
                <a:solidFill>
                  <a:srgbClr val="000000"/>
                </a:solidFill>
                <a:latin typeface="Times New Roman" panose="02020603050405020304" pitchFamily="65" charset="-122"/>
                <a:ea typeface="微软雅黑" panose="020B0503020204020204" pitchFamily="34" charset="-122"/>
              </a:rPr>
              <a:t>, you will succeed.</a:t>
            </a:r>
            <a:r>
              <a:rPr lang="en-US" altLang="zh-CN" sz="2410" kern="0" dirty="0">
                <a:solidFill>
                  <a:srgbClr val="000000"/>
                </a:solidFill>
                <a:latin typeface="Times New Roman" panose="02020603050405020304" pitchFamily="65"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微软雅黑" panose="020B0503020204020204" pitchFamily="34" charset="-122"/>
              </a:rPr>
              <a:t>你努力工作,就会成功。</a:t>
            </a:r>
            <a:endParaRPr lang="zh-CN" altLang="en-US" dirty="0"/>
          </a:p>
          <a:p>
            <a:pPr marL="0" indent="0" eaLnBrk="0" latinLnBrk="1" hangingPunct="0">
              <a:lnSpc>
                <a:spcPct val="150000"/>
              </a:lnSpc>
              <a:spcBef>
                <a:spcPts val="145"/>
              </a:spcBef>
              <a:buNone/>
            </a:pPr>
            <a:r>
              <a:rPr lang="zh-CN" altLang="en-US" sz="2410" u="sng" kern="0" dirty="0">
                <a:solidFill>
                  <a:srgbClr val="000000"/>
                </a:solidFill>
                <a:latin typeface="Times New Roman" panose="02020603050405020304" pitchFamily="65" charset="-122"/>
                <a:ea typeface="微软雅黑" panose="020B0503020204020204" pitchFamily="34" charset="-122"/>
              </a:rPr>
              <a:t>Considered from this point of view</a:t>
            </a:r>
            <a:r>
              <a:rPr lang="zh-CN" altLang="en-US" sz="2410" kern="0" dirty="0">
                <a:solidFill>
                  <a:srgbClr val="000000"/>
                </a:solidFill>
                <a:latin typeface="Times New Roman" panose="02020603050405020304" pitchFamily="65" charset="-122"/>
                <a:ea typeface="微软雅黑" panose="020B0503020204020204" pitchFamily="34" charset="-122"/>
              </a:rPr>
              <a:t>, the question under discussion is of great importance.</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从这个观点来考虑,正在讨论的这个问题是极为重要的。</a:t>
            </a:r>
            <a:endParaRPr lang="zh-CN"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726430"/>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rPr>
              <a:t>(2)作时间状语</a:t>
            </a:r>
            <a:endParaRPr lang="zh-CN" altLang="en-US" sz="2800" dirty="0"/>
          </a:p>
          <a:p>
            <a:pPr marL="0" indent="0" eaLnBrk="0" latinLnBrk="1" hangingPunct="0">
              <a:lnSpc>
                <a:spcPct val="150000"/>
              </a:lnSpc>
              <a:spcBef>
                <a:spcPts val="145"/>
              </a:spcBef>
              <a:buNone/>
            </a:pPr>
            <a:r>
              <a:rPr lang="zh-CN" altLang="en-US" sz="2410" u="sng" kern="0" dirty="0">
                <a:solidFill>
                  <a:srgbClr val="000000"/>
                </a:solidFill>
                <a:latin typeface="Times New Roman" panose="02020603050405020304" pitchFamily="65" charset="-122"/>
                <a:ea typeface="微软雅黑" panose="020B0503020204020204" pitchFamily="34" charset="-122"/>
              </a:rPr>
              <a:t>Hearing the news</a:t>
            </a:r>
            <a:r>
              <a:rPr lang="zh-CN" altLang="en-US" sz="2410" kern="0" dirty="0">
                <a:solidFill>
                  <a:srgbClr val="000000"/>
                </a:solidFill>
                <a:latin typeface="Times New Roman" panose="02020603050405020304" pitchFamily="65" charset="-122"/>
                <a:ea typeface="微软雅黑" panose="020B0503020204020204" pitchFamily="34" charset="-122"/>
              </a:rPr>
              <a:t>, we burst out laughing.</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听到这个消息后,我们突然大笑起来。</a:t>
            </a:r>
            <a:endParaRPr lang="zh-CN" altLang="en-US" dirty="0"/>
          </a:p>
          <a:p>
            <a:pPr marL="0" indent="0" eaLnBrk="0" latinLnBrk="1" hangingPunct="0">
              <a:lnSpc>
                <a:spcPct val="150000"/>
              </a:lnSpc>
              <a:spcBef>
                <a:spcPts val="145"/>
              </a:spcBef>
              <a:buNone/>
            </a:pPr>
            <a:r>
              <a:rPr lang="zh-CN" altLang="en-US" sz="2410" u="sng" kern="0" dirty="0">
                <a:solidFill>
                  <a:srgbClr val="000000"/>
                </a:solidFill>
                <a:latin typeface="Times New Roman" panose="02020603050405020304" pitchFamily="65" charset="-122"/>
                <a:ea typeface="微软雅黑" panose="020B0503020204020204" pitchFamily="34" charset="-122"/>
              </a:rPr>
              <a:t>Once recovered</a:t>
            </a:r>
            <a:r>
              <a:rPr lang="zh-CN" altLang="en-US" sz="2410" kern="0" dirty="0">
                <a:solidFill>
                  <a:srgbClr val="000000"/>
                </a:solidFill>
                <a:latin typeface="Times New Roman" panose="02020603050405020304" pitchFamily="65" charset="-122"/>
                <a:ea typeface="微软雅黑" panose="020B0503020204020204" pitchFamily="34" charset="-122"/>
              </a:rPr>
              <a:t>, the teacher threw himself into work. </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身体一恢复,这位老师就投入工作中了。</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(3)作原因状语</a:t>
            </a:r>
            <a:endParaRPr lang="zh-CN" altLang="en-US" dirty="0"/>
          </a:p>
          <a:p>
            <a:pPr marL="0" indent="0" eaLnBrk="0" latinLnBrk="1" hangingPunct="0">
              <a:lnSpc>
                <a:spcPct val="150000"/>
              </a:lnSpc>
              <a:spcBef>
                <a:spcPts val="145"/>
              </a:spcBef>
              <a:buNone/>
            </a:pPr>
            <a:r>
              <a:rPr lang="zh-CN" altLang="en-US" sz="2410" u="sng" kern="0" dirty="0">
                <a:solidFill>
                  <a:srgbClr val="000000"/>
                </a:solidFill>
                <a:latin typeface="Times New Roman" panose="02020603050405020304" pitchFamily="65" charset="-122"/>
                <a:ea typeface="微软雅黑" panose="020B0503020204020204" pitchFamily="34" charset="-122"/>
              </a:rPr>
              <a:t>Not knowing what to do next</a:t>
            </a:r>
            <a:r>
              <a:rPr lang="zh-CN" altLang="en-US" sz="2410" kern="0" dirty="0">
                <a:solidFill>
                  <a:srgbClr val="000000"/>
                </a:solidFill>
                <a:latin typeface="Times New Roman" panose="02020603050405020304" pitchFamily="65" charset="-122"/>
                <a:ea typeface="微软雅黑" panose="020B0503020204020204" pitchFamily="34" charset="-122"/>
              </a:rPr>
              <a:t>, I went to my teacher for advice. </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不知道下一步做什么,我向我的老师寻求建议。</a:t>
            </a:r>
            <a:endParaRPr lang="zh-CN" altLang="en-US" dirty="0"/>
          </a:p>
          <a:p>
            <a:pPr marL="0" indent="0" eaLnBrk="0" latinLnBrk="1" hangingPunct="0">
              <a:lnSpc>
                <a:spcPct val="150000"/>
              </a:lnSpc>
              <a:spcBef>
                <a:spcPts val="145"/>
              </a:spcBef>
              <a:buNone/>
            </a:pPr>
            <a:r>
              <a:rPr lang="zh-CN" altLang="en-US" sz="2410" u="sng" kern="0" dirty="0">
                <a:solidFill>
                  <a:srgbClr val="000000"/>
                </a:solidFill>
                <a:latin typeface="Times New Roman" panose="02020603050405020304" pitchFamily="65" charset="-122"/>
                <a:ea typeface="微软雅黑" panose="020B0503020204020204" pitchFamily="34" charset="-122"/>
              </a:rPr>
              <a:t>Written in simple English</a:t>
            </a:r>
            <a:r>
              <a:rPr lang="zh-CN" altLang="en-US" sz="2410" kern="0" dirty="0">
                <a:solidFill>
                  <a:srgbClr val="000000"/>
                </a:solidFill>
                <a:latin typeface="Times New Roman" panose="02020603050405020304" pitchFamily="65" charset="-122"/>
                <a:ea typeface="微软雅黑" panose="020B0503020204020204" pitchFamily="34" charset="-122"/>
              </a:rPr>
              <a:t>, this book is suitable for beginners.</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由于这本书是用简单英语写的,适合初学者。</a:t>
            </a:r>
            <a:endParaRPr lang="zh-CN"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57708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(4)作让步状语</a:t>
            </a:r>
            <a:endParaRPr lang="zh-CN" altLang="en-US" dirty="0"/>
          </a:p>
          <a:p>
            <a:pPr marL="0" indent="0" eaLnBrk="0" latinLnBrk="1" hangingPunct="0">
              <a:lnSpc>
                <a:spcPct val="150000"/>
              </a:lnSpc>
              <a:spcBef>
                <a:spcPts val="145"/>
              </a:spcBef>
              <a:buNone/>
            </a:pPr>
            <a:r>
              <a:rPr lang="zh-CN" altLang="en-US" sz="2410" u="sng" kern="0" dirty="0">
                <a:solidFill>
                  <a:srgbClr val="000000"/>
                </a:solidFill>
                <a:latin typeface="Times New Roman" panose="02020603050405020304" pitchFamily="65" charset="-122"/>
                <a:ea typeface="微软雅黑" panose="020B0503020204020204" pitchFamily="34" charset="-122"/>
              </a:rPr>
              <a:t>Granting the achievement to be great</a:t>
            </a:r>
            <a:r>
              <a:rPr lang="zh-CN" altLang="en-US" sz="2410" kern="0" dirty="0">
                <a:solidFill>
                  <a:srgbClr val="000000"/>
                </a:solidFill>
                <a:latin typeface="Times New Roman" panose="02020603050405020304" pitchFamily="65" charset="-122"/>
                <a:ea typeface="微软雅黑" panose="020B0503020204020204" pitchFamily="34" charset="-122"/>
              </a:rPr>
              <a:t>, we have no reason to be conceited.</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即使取得很大成就,我们也没有理由自负。</a:t>
            </a:r>
            <a:endParaRPr lang="zh-CN" altLang="en-US" dirty="0"/>
          </a:p>
          <a:p>
            <a:pPr marL="0" indent="0" eaLnBrk="0" latinLnBrk="1" hangingPunct="0">
              <a:lnSpc>
                <a:spcPct val="150000"/>
              </a:lnSpc>
              <a:spcBef>
                <a:spcPts val="145"/>
              </a:spcBef>
              <a:buNone/>
            </a:pPr>
            <a:r>
              <a:rPr lang="zh-CN" altLang="en-US" sz="2410" u="sng" kern="0" dirty="0">
                <a:solidFill>
                  <a:srgbClr val="000000"/>
                </a:solidFill>
                <a:latin typeface="Times New Roman" panose="02020603050405020304" pitchFamily="65" charset="-122"/>
                <a:ea typeface="微软雅黑" panose="020B0503020204020204" pitchFamily="34" charset="-122"/>
              </a:rPr>
              <a:t>Even if invited</a:t>
            </a:r>
            <a:r>
              <a:rPr lang="zh-CN" altLang="en-US" sz="2410" kern="0" dirty="0">
                <a:solidFill>
                  <a:srgbClr val="000000"/>
                </a:solidFill>
                <a:latin typeface="Times New Roman" panose="02020603050405020304" pitchFamily="65" charset="-122"/>
                <a:ea typeface="微软雅黑" panose="020B0503020204020204" pitchFamily="34" charset="-122"/>
              </a:rPr>
              <a:t>, I won't go.</a:t>
            </a:r>
            <a:r>
              <a:rPr lang="en-US" altLang="zh-CN" sz="2410" kern="0" dirty="0">
                <a:solidFill>
                  <a:srgbClr val="000000"/>
                </a:solidFill>
                <a:latin typeface="Times New Roman" panose="02020603050405020304" pitchFamily="65"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微软雅黑" panose="020B0503020204020204" pitchFamily="34" charset="-122"/>
              </a:rPr>
              <a:t>即使受到邀请,我也不会去。</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(5)作结果状语</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分词(短语)作结果状语一般后置,通常只有现在分词(短语)作结果状语。</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I went home, </a:t>
            </a:r>
            <a:r>
              <a:rPr lang="zh-CN" altLang="en-US" sz="2410" u="sng" kern="0" dirty="0">
                <a:solidFill>
                  <a:srgbClr val="000000"/>
                </a:solidFill>
                <a:latin typeface="Times New Roman" panose="02020603050405020304" pitchFamily="65" charset="-122"/>
                <a:ea typeface="微软雅黑" panose="020B0503020204020204" pitchFamily="34" charset="-122"/>
              </a:rPr>
              <a:t>finding the door locked</a:t>
            </a:r>
            <a:r>
              <a:rPr lang="zh-CN" altLang="en-US" sz="2410" kern="0" dirty="0">
                <a:solidFill>
                  <a:srgbClr val="000000"/>
                </a:solidFill>
                <a:latin typeface="Times New Roman" panose="02020603050405020304" pitchFamily="65" charset="-122"/>
                <a:ea typeface="微软雅黑" panose="020B0503020204020204" pitchFamily="34" charset="-122"/>
              </a:rPr>
              <a:t>.</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我回家后,发现门锁着。</a:t>
            </a:r>
            <a:endParaRPr lang="zh-CN"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96974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(6)作表示行为方式或伴随动作的状语</a:t>
            </a:r>
            <a:endParaRPr lang="zh-CN" altLang="en-US" dirty="0"/>
          </a:p>
          <a:p>
            <a:pPr marL="0" indent="0" eaLnBrk="0" latinLnBrk="1" hangingPunct="0">
              <a:lnSpc>
                <a:spcPct val="150000"/>
              </a:lnSpc>
              <a:spcBef>
                <a:spcPts val="145"/>
              </a:spcBef>
              <a:buNone/>
            </a:pPr>
            <a:r>
              <a:rPr lang="zh-CN" altLang="en-US" sz="2410" u="sng" kern="0" dirty="0">
                <a:solidFill>
                  <a:srgbClr val="000000"/>
                </a:solidFill>
                <a:latin typeface="Times New Roman" panose="02020603050405020304" pitchFamily="65" charset="-122"/>
                <a:ea typeface="微软雅黑" panose="020B0503020204020204" pitchFamily="34" charset="-122"/>
              </a:rPr>
              <a:t>Smiling</a:t>
            </a:r>
            <a:r>
              <a:rPr lang="zh-CN" altLang="en-US" sz="2410" kern="0" dirty="0">
                <a:solidFill>
                  <a:srgbClr val="000000"/>
                </a:solidFill>
                <a:latin typeface="Times New Roman" panose="02020603050405020304" pitchFamily="65" charset="-122"/>
                <a:ea typeface="微软雅黑" panose="020B0503020204020204" pitchFamily="34" charset="-122"/>
              </a:rPr>
              <a:t>, he explained everything to me.</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他笑着向我解释一切。</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We spent 3 days in Kunming, </a:t>
            </a:r>
            <a:r>
              <a:rPr lang="zh-CN" altLang="en-US" sz="2410" u="sng" kern="0" dirty="0">
                <a:solidFill>
                  <a:srgbClr val="000000"/>
                </a:solidFill>
                <a:latin typeface="Times New Roman" panose="02020603050405020304" pitchFamily="65" charset="-122"/>
                <a:ea typeface="微软雅黑" panose="020B0503020204020204" pitchFamily="34" charset="-122"/>
              </a:rPr>
              <a:t>tasting the local food and visiting tourist attractions</a:t>
            </a:r>
            <a:r>
              <a:rPr lang="zh-CN" altLang="en-US" sz="2410" kern="0" dirty="0">
                <a:solidFill>
                  <a:srgbClr val="000000"/>
                </a:solidFill>
                <a:latin typeface="Times New Roman" panose="02020603050405020304" pitchFamily="65" charset="-122"/>
                <a:ea typeface="微软雅黑" panose="020B0503020204020204" pitchFamily="34" charset="-122"/>
              </a:rPr>
              <a:t>. </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我们在昆明待了三天,品尝了当地的食物,参观了旅游景点。</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He came back, utterly </a:t>
            </a:r>
            <a:r>
              <a:rPr lang="zh-CN" altLang="en-US" sz="2410" u="sng" kern="0" dirty="0">
                <a:solidFill>
                  <a:srgbClr val="000000"/>
                </a:solidFill>
                <a:latin typeface="Times New Roman" panose="02020603050405020304" pitchFamily="65" charset="-122"/>
                <a:ea typeface="微软雅黑" panose="020B0503020204020204" pitchFamily="34" charset="-122"/>
              </a:rPr>
              <a:t>exhausted</a:t>
            </a:r>
            <a:r>
              <a:rPr lang="zh-CN" altLang="en-US" sz="2410" kern="0" dirty="0">
                <a:solidFill>
                  <a:srgbClr val="000000"/>
                </a:solidFill>
                <a:latin typeface="Times New Roman" panose="02020603050405020304" pitchFamily="65" charset="-122"/>
                <a:ea typeface="微软雅黑" panose="020B0503020204020204" pitchFamily="34" charset="-122"/>
              </a:rPr>
              <a:t>.</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他回来时精疲力尽。</a:t>
            </a:r>
            <a:endParaRPr lang="zh-CN" altLang="en-US" dirty="0"/>
          </a:p>
        </p:txBody>
      </p:sp>
      <p:sp>
        <p:nvSpPr>
          <p:cNvPr id="4" name="文本框 3"/>
          <p:cNvSpPr txBox="1"/>
          <p:nvPr/>
        </p:nvSpPr>
        <p:spPr>
          <a:xfrm>
            <a:off x="467995" y="4716145"/>
            <a:ext cx="9443085" cy="1374775"/>
          </a:xfrm>
          <a:prstGeom prst="rect">
            <a:avLst/>
          </a:prstGeom>
          <a:noFill/>
        </p:spPr>
        <p:txBody>
          <a:bodyPr wrap="square" rtlCol="0" anchor="t">
            <a:spAutoFit/>
          </a:bodyPr>
          <a:lstStyle/>
          <a:p>
            <a:pPr marL="0" indent="0" eaLnBrk="0" latinLnBrk="1" hangingPunct="0">
              <a:lnSpc>
                <a:spcPct val="150000"/>
              </a:lnSpc>
              <a:spcBef>
                <a:spcPts val="145"/>
              </a:spcBef>
              <a:buNone/>
            </a:pPr>
            <a:r>
              <a:rPr lang="zh-CN" altLang="en-US" b="1" kern="0" dirty="0">
                <a:solidFill>
                  <a:srgbClr val="953FA3"/>
                </a:solidFill>
                <a:latin typeface="Times New Roman" panose="02020603050405020304" pitchFamily="65" charset="-122"/>
                <a:ea typeface="微软雅黑" panose="020B0503020204020204" pitchFamily="34" charset="-122"/>
                <a:sym typeface="+mn-ea"/>
              </a:rPr>
              <a:t>注意</a:t>
            </a:r>
            <a:r>
              <a:rPr lang="zh-CN" altLang="en-US"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当分词(短语)作状语时,分词(短语)的逻辑主语和句子的主语要保持</a:t>
            </a:r>
            <a:r>
              <a:rPr lang="zh-CN" altLang="en-US" sz="180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一致</a:t>
            </a:r>
            <a:r>
              <a:rPr lang="zh-CN" altLang="en-US"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a:t>
            </a:r>
          </a:p>
          <a:p>
            <a:pPr marL="0" indent="0" eaLnBrk="0" latinLnBrk="1" hangingPunct="0">
              <a:lnSpc>
                <a:spcPct val="150000"/>
              </a:lnSpc>
              <a:spcBef>
                <a:spcPts val="145"/>
              </a:spcBef>
              <a:buNone/>
            </a:pPr>
            <a:r>
              <a:rPr lang="zh-CN" altLang="en-US" u="sng"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mn-ea"/>
              </a:rPr>
              <a:t>Seeing the national flag</a:t>
            </a:r>
            <a:r>
              <a:rPr lang="zh-CN" altLang="en-US"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mn-ea"/>
              </a:rPr>
              <a:t>, </a:t>
            </a:r>
            <a:r>
              <a:rPr lang="zh-CN" altLang="en-US" u="sng"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mn-ea"/>
              </a:rPr>
              <a:t>I</a:t>
            </a:r>
            <a:r>
              <a:rPr lang="zh-CN" altLang="en-US"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mn-ea"/>
              </a:rPr>
              <a:t> was filled with pride.(√)</a:t>
            </a:r>
            <a:endParaRPr lang="zh-CN" altLang="en-US" dirty="0">
              <a:latin typeface="Times New Roman" panose="02020603050405020304" pitchFamily="18" charset="0"/>
              <a:ea typeface="楷体" panose="02010609060101010101" charset="-122"/>
              <a:cs typeface="Times New Roman" panose="02020603050405020304" pitchFamily="18" charset="0"/>
            </a:endParaRPr>
          </a:p>
          <a:p>
            <a:pPr marL="0" indent="0" eaLnBrk="0" latinLnBrk="1" hangingPunct="0">
              <a:lnSpc>
                <a:spcPct val="150000"/>
              </a:lnSpc>
              <a:spcBef>
                <a:spcPts val="145"/>
              </a:spcBef>
              <a:buNone/>
            </a:pPr>
            <a:r>
              <a:rPr lang="zh-CN" altLang="en-US" u="sng"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mn-ea"/>
              </a:rPr>
              <a:t>Seeing the national flag</a:t>
            </a:r>
            <a:r>
              <a:rPr lang="zh-CN" altLang="en-US"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mn-ea"/>
              </a:rPr>
              <a:t>, </a:t>
            </a:r>
            <a:r>
              <a:rPr lang="zh-CN" altLang="en-US" u="sng"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mn-ea"/>
              </a:rPr>
              <a:t>my heart</a:t>
            </a:r>
            <a:r>
              <a:rPr lang="zh-CN" altLang="en-US"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mn-ea"/>
              </a:rPr>
              <a:t> was filled with pride.(✕)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900095"/>
            <a:ext cx="11831400" cy="454025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4.作表语</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　　现在分词和过去分词作表语时,一般说明主语的性质、特征或状态等,通常可直接</a:t>
            </a:r>
            <a:br>
              <a:rPr dirty="0"/>
            </a:br>
            <a:r>
              <a:rPr lang="zh-CN" altLang="en-US" sz="2410" kern="0" dirty="0">
                <a:solidFill>
                  <a:srgbClr val="000000"/>
                </a:solidFill>
                <a:latin typeface="Times New Roman" panose="02020603050405020304" pitchFamily="65" charset="-122"/>
                <a:ea typeface="微软雅黑" panose="020B0503020204020204" pitchFamily="34" charset="-122"/>
              </a:rPr>
              <a:t>看作形容词。现在分词作表语,多意为“令人</a:t>
            </a:r>
            <a:r>
              <a:rPr lang="zh-CN" altLang="en-US" sz="2410" kern="0" dirty="0">
                <a:solidFill>
                  <a:srgbClr val="000000"/>
                </a:solidFill>
                <a:latin typeface="黑体" panose="02010609060101010101" pitchFamily="49"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的”,常修饰物;过去分词作表语,多</a:t>
            </a:r>
            <a:br>
              <a:rPr dirty="0"/>
            </a:br>
            <a:r>
              <a:rPr lang="zh-CN" altLang="en-US" sz="2410" kern="0" dirty="0">
                <a:solidFill>
                  <a:srgbClr val="000000"/>
                </a:solidFill>
                <a:latin typeface="Times New Roman" panose="02020603050405020304" pitchFamily="65" charset="-122"/>
                <a:ea typeface="微软雅黑" panose="020B0503020204020204" pitchFamily="34" charset="-122"/>
              </a:rPr>
              <a:t>意为“感到</a:t>
            </a:r>
            <a:r>
              <a:rPr lang="zh-CN" altLang="en-US" sz="2410" kern="0" dirty="0">
                <a:solidFill>
                  <a:srgbClr val="000000"/>
                </a:solidFill>
                <a:latin typeface="黑体" panose="02010609060101010101" pitchFamily="49"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的”,常修饰人。</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The flowers look extremely </a:t>
            </a:r>
            <a:r>
              <a:rPr lang="zh-CN" altLang="en-US" sz="2410" u="sng" kern="0" dirty="0">
                <a:solidFill>
                  <a:srgbClr val="000000"/>
                </a:solidFill>
                <a:latin typeface="Times New Roman" panose="02020603050405020304" pitchFamily="65" charset="-122"/>
                <a:ea typeface="微软雅黑" panose="020B0503020204020204" pitchFamily="34" charset="-122"/>
              </a:rPr>
              <a:t>charming</a:t>
            </a:r>
            <a:r>
              <a:rPr lang="zh-CN" altLang="en-US" sz="2410" kern="0" dirty="0">
                <a:solidFill>
                  <a:srgbClr val="000000"/>
                </a:solidFill>
                <a:latin typeface="Times New Roman" panose="02020603050405020304" pitchFamily="65" charset="-122"/>
                <a:ea typeface="微软雅黑" panose="020B0503020204020204" pitchFamily="34" charset="-122"/>
              </a:rPr>
              <a:t> after the rain. </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雨后的鲜花看上去特别迷人。</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sym typeface="+mn-ea"/>
              </a:rPr>
              <a:t>He was alarmed at what he had just heard.</a:t>
            </a:r>
            <a:endParaRPr lang="zh-CN" altLang="en-US" sz="2410" kern="0" dirty="0">
              <a:solidFill>
                <a:srgbClr val="000000"/>
              </a:solidFill>
              <a:latin typeface="Times New Roman" panose="02020603050405020304" pitchFamily="65"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sym typeface="+mn-ea"/>
              </a:rPr>
              <a:t>他对刚刚听到的话感到惊慌。</a:t>
            </a:r>
            <a:endParaRPr lang="zh-CN" alt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9115" y="899795"/>
            <a:ext cx="10631170" cy="285369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5.作宾语补足语</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I heard her singing an English song when I passed by her room yesterday. </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昨天经过她房间时,我听见她正在唱一首英文歌。</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I heard the story told by Tom yesterday.</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我昨天听汤姆讲了这个故事。</a:t>
            </a:r>
            <a:endParaRPr lang="zh-CN" alt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7365" y="684195"/>
            <a:ext cx="11831400" cy="3983990"/>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a:solidFill>
                  <a:srgbClr val="953FA3"/>
                </a:solidFill>
                <a:latin typeface="Times New Roman" panose="02020603050405020304" pitchFamily="65" charset="-122"/>
                <a:ea typeface="微软雅黑" panose="020B0503020204020204" pitchFamily="34" charset="-122"/>
              </a:rPr>
              <a:t>6.独立主格结构</a:t>
            </a:r>
            <a:endParaRPr lang="zh-CN" altLang="en-US" sz="2800" b="1" dirty="0"/>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rPr>
              <a:t>　　分词有时可以在其前边用与句子主语不一致的名词或代词来表明分词的动作的</a:t>
            </a:r>
            <a:endParaRPr lang="zh-CN" altLang="en-US" sz="2800"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执行者,即分词的逻辑主语。这种结构是独立主格结构。这种结构在句中作状语,表时</a:t>
            </a:r>
            <a:br>
              <a:rPr dirty="0"/>
            </a:br>
            <a:r>
              <a:rPr lang="zh-CN" altLang="en-US" sz="2410" kern="0" dirty="0">
                <a:solidFill>
                  <a:srgbClr val="000000"/>
                </a:solidFill>
                <a:latin typeface="Times New Roman" panose="02020603050405020304" pitchFamily="65" charset="-122"/>
                <a:ea typeface="微软雅黑" panose="020B0503020204020204" pitchFamily="34" charset="-122"/>
              </a:rPr>
              <a:t>间、原因、条件、方式及伴随动作等。</a:t>
            </a:r>
            <a:endParaRPr lang="zh-CN" altLang="en-US" dirty="0"/>
          </a:p>
          <a:p>
            <a:pPr marL="0" indent="0" eaLnBrk="0" latinLnBrk="1" hangingPunct="0">
              <a:lnSpc>
                <a:spcPct val="150000"/>
              </a:lnSpc>
              <a:spcBef>
                <a:spcPts val="145"/>
              </a:spcBef>
              <a:buNone/>
            </a:pPr>
            <a:r>
              <a:rPr lang="zh-CN" altLang="en-US" sz="2410" u="sng" kern="0" dirty="0">
                <a:solidFill>
                  <a:srgbClr val="000000"/>
                </a:solidFill>
                <a:latin typeface="Times New Roman" panose="02020603050405020304" pitchFamily="65" charset="-122"/>
                <a:ea typeface="微软雅黑" panose="020B0503020204020204" pitchFamily="34" charset="-122"/>
              </a:rPr>
              <a:t>All the money spent</a:t>
            </a:r>
            <a:r>
              <a:rPr lang="zh-CN" altLang="en-US" sz="2410" kern="0" dirty="0">
                <a:solidFill>
                  <a:srgbClr val="000000"/>
                </a:solidFill>
                <a:latin typeface="Times New Roman" panose="02020603050405020304" pitchFamily="65" charset="-122"/>
                <a:ea typeface="微软雅黑" panose="020B0503020204020204" pitchFamily="34" charset="-122"/>
              </a:rPr>
              <a:t>, we started looking for a job. 因为花掉了所有钱,我们开始找工作。 </a:t>
            </a:r>
            <a:endParaRPr lang="zh-CN" altLang="en-US" dirty="0"/>
          </a:p>
          <a:p>
            <a:pPr marL="0" indent="0" eaLnBrk="0" latinLnBrk="1" hangingPunct="0">
              <a:lnSpc>
                <a:spcPct val="150000"/>
              </a:lnSpc>
              <a:spcBef>
                <a:spcPts val="145"/>
              </a:spcBef>
              <a:buNone/>
            </a:pPr>
            <a:r>
              <a:rPr lang="zh-CN" altLang="en-US" sz="2410" u="sng" kern="0" dirty="0">
                <a:solidFill>
                  <a:srgbClr val="000000"/>
                </a:solidFill>
                <a:latin typeface="Times New Roman" panose="02020603050405020304" pitchFamily="65" charset="-122"/>
                <a:ea typeface="微软雅黑" panose="020B0503020204020204" pitchFamily="34" charset="-122"/>
              </a:rPr>
              <a:t>Nobody having any more to say</a:t>
            </a:r>
            <a:r>
              <a:rPr lang="zh-CN" altLang="en-US" sz="2410" kern="0" dirty="0">
                <a:solidFill>
                  <a:srgbClr val="000000"/>
                </a:solidFill>
                <a:latin typeface="Times New Roman" panose="02020603050405020304" pitchFamily="65" charset="-122"/>
                <a:ea typeface="微软雅黑" panose="020B0503020204020204" pitchFamily="34" charset="-122"/>
              </a:rPr>
              <a:t>, the meeting was closed. </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没有人要发言的话,会议就结束了。</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4975" y="612440"/>
            <a:ext cx="11831400" cy="565213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sym typeface="+mn-ea"/>
              </a:rPr>
              <a:t>7.with/without的复合结构</a:t>
            </a:r>
            <a:endParaRPr lang="zh-CN" altLang="en-US" sz="2410"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sym typeface="+mn-ea"/>
              </a:rPr>
              <a:t>　　“with/without+名词/(宾格)代词+分词”复合结构在句中主要作状语,表方式、补</a:t>
            </a:r>
            <a:br>
              <a:rPr sz="2410" kern="0" dirty="0">
                <a:solidFill>
                  <a:srgbClr val="000000"/>
                </a:solidFill>
                <a:latin typeface="Times New Roman" panose="02020603050405020304" pitchFamily="65" charset="-122"/>
                <a:ea typeface="微软雅黑" panose="020B0503020204020204" pitchFamily="34" charset="-122"/>
                <a:sym typeface="+mn-ea"/>
              </a:rPr>
            </a:br>
            <a:r>
              <a:rPr lang="zh-CN" altLang="en-US" sz="2410" kern="0" dirty="0">
                <a:solidFill>
                  <a:srgbClr val="000000"/>
                </a:solidFill>
                <a:latin typeface="Times New Roman" panose="02020603050405020304" pitchFamily="65" charset="-122"/>
                <a:ea typeface="微软雅黑" panose="020B0503020204020204" pitchFamily="34" charset="-122"/>
                <a:sym typeface="+mn-ea"/>
              </a:rPr>
              <a:t>充说明、伴随、条件、原因或让步。在这个复合结构中,分词的主动形式或被动形式</a:t>
            </a:r>
            <a:br>
              <a:rPr sz="2410" kern="0" dirty="0">
                <a:solidFill>
                  <a:srgbClr val="000000"/>
                </a:solidFill>
                <a:latin typeface="Times New Roman" panose="02020603050405020304" pitchFamily="65" charset="-122"/>
                <a:ea typeface="微软雅黑" panose="020B0503020204020204" pitchFamily="34" charset="-122"/>
                <a:sym typeface="+mn-ea"/>
              </a:rPr>
            </a:br>
            <a:r>
              <a:rPr lang="zh-CN" altLang="en-US" sz="2410" kern="0" dirty="0">
                <a:solidFill>
                  <a:srgbClr val="000000"/>
                </a:solidFill>
                <a:latin typeface="Times New Roman" panose="02020603050405020304" pitchFamily="65" charset="-122"/>
                <a:ea typeface="微软雅黑" panose="020B0503020204020204" pitchFamily="34" charset="-122"/>
                <a:sym typeface="+mn-ea"/>
              </a:rPr>
              <a:t>的选择要根据其与前面的名词或代词之间的关系来判断,如果是主动关系,选择分词的</a:t>
            </a:r>
            <a:endParaRPr lang="zh-CN" altLang="en-US" sz="2410" kern="0" dirty="0">
              <a:solidFill>
                <a:srgbClr val="000000"/>
              </a:solidFill>
              <a:latin typeface="Times New Roman" panose="02020603050405020304" pitchFamily="65"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主动形式,如果是被动关系,则选择分词的被动形式。</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(1)表方式、补充说明或伴随</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John is writing a letter with his hands trembling.</a:t>
            </a:r>
            <a:r>
              <a:rPr lang="en-US" altLang="zh-CN" sz="2410" kern="0" dirty="0">
                <a:solidFill>
                  <a:srgbClr val="000000"/>
                </a:solidFill>
                <a:latin typeface="Times New Roman" panose="02020603050405020304" pitchFamily="65"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微软雅黑" panose="020B0503020204020204" pitchFamily="34" charset="-122"/>
              </a:rPr>
              <a:t>John正在颤抖着双手写信。</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With more than 3 million copies sold in its first year of publication, the book has become </a:t>
            </a:r>
            <a:br>
              <a:rPr sz="2410" kern="0" dirty="0">
                <a:solidFill>
                  <a:srgbClr val="000000"/>
                </a:solidFill>
                <a:latin typeface="Times New Roman" panose="02020603050405020304" pitchFamily="65" charset="-122"/>
                <a:ea typeface="微软雅黑" panose="020B0503020204020204" pitchFamily="34" charset="-122"/>
              </a:rPr>
            </a:br>
            <a:r>
              <a:rPr lang="zh-CN" altLang="en-US" sz="2410" kern="0" dirty="0">
                <a:solidFill>
                  <a:srgbClr val="000000"/>
                </a:solidFill>
                <a:latin typeface="Times New Roman" panose="02020603050405020304" pitchFamily="65" charset="-122"/>
                <a:ea typeface="微软雅黑" panose="020B0503020204020204" pitchFamily="34" charset="-122"/>
              </a:rPr>
              <a:t>an amazing bestseller. 这本书出版第一年就售出三百多万册,已经成了一本令人惊叹的</a:t>
            </a:r>
            <a:br>
              <a:rPr sz="2410" kern="0" dirty="0">
                <a:solidFill>
                  <a:srgbClr val="000000"/>
                </a:solidFill>
                <a:latin typeface="Times New Roman" panose="02020603050405020304" pitchFamily="65" charset="-122"/>
                <a:ea typeface="微软雅黑" panose="020B0503020204020204" pitchFamily="34" charset="-122"/>
              </a:rPr>
            </a:br>
            <a:r>
              <a:rPr lang="zh-CN" altLang="en-US" sz="2410" kern="0" dirty="0">
                <a:solidFill>
                  <a:srgbClr val="000000"/>
                </a:solidFill>
                <a:latin typeface="Times New Roman" panose="02020603050405020304" pitchFamily="65" charset="-122"/>
                <a:ea typeface="微软雅黑" panose="020B0503020204020204" pitchFamily="34" charset="-122"/>
              </a:rPr>
              <a:t>畅销书。</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611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2.现在进行时</a:t>
            </a:r>
            <a:endParaRPr lang="zh-CN" altLang="en-US" b="1"/>
          </a:p>
        </p:txBody>
      </p:sp>
      <p:graphicFrame>
        <p:nvGraphicFramePr>
          <p:cNvPr id="3" name="表格 2"/>
          <p:cNvGraphicFramePr>
            <a:graphicFrameLocks noGrp="1"/>
          </p:cNvGraphicFramePr>
          <p:nvPr/>
        </p:nvGraphicFramePr>
        <p:xfrm>
          <a:off x="468000" y="1455227"/>
          <a:ext cx="11268075" cy="4090187"/>
        </p:xfrm>
        <a:graphic>
          <a:graphicData uri="http://schemas.openxmlformats.org/drawingml/2006/table">
            <a:tbl>
              <a:tblPr/>
              <a:tblGrid>
                <a:gridCol w="3756000">
                  <a:extLst>
                    <a:ext uri="{9D8B030D-6E8A-4147-A177-3AD203B41FA5}">
                      <a16:colId xmlns:a16="http://schemas.microsoft.com/office/drawing/2014/main" val="20000"/>
                    </a:ext>
                  </a:extLst>
                </a:gridCol>
                <a:gridCol w="3756000">
                  <a:extLst>
                    <a:ext uri="{9D8B030D-6E8A-4147-A177-3AD203B41FA5}">
                      <a16:colId xmlns:a16="http://schemas.microsoft.com/office/drawing/2014/main" val="20001"/>
                    </a:ext>
                  </a:extLst>
                </a:gridCol>
                <a:gridCol w="3756000">
                  <a:extLst>
                    <a:ext uri="{9D8B030D-6E8A-4147-A177-3AD203B41FA5}">
                      <a16:colId xmlns:a16="http://schemas.microsoft.com/office/drawing/2014/main" val="20002"/>
                    </a:ext>
                  </a:extLst>
                </a:gridCol>
              </a:tblGrid>
              <a:tr h="563328">
                <a:tc>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用法</a:t>
                      </a:r>
                    </a:p>
                  </a:txBody>
                  <a:tcPr marL="45720" marR="45720"/>
                </a:tc>
                <a:tc>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例句</a:t>
                      </a:r>
                    </a:p>
                  </a:txBody>
                  <a:tcPr marL="45720" marR="45720"/>
                </a:tc>
                <a:tc>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备注</a:t>
                      </a:r>
                    </a:p>
                  </a:txBody>
                  <a:tcPr marL="45720" marR="45720"/>
                </a:tc>
                <a:extLst>
                  <a:ext uri="{0D108BD9-81ED-4DB2-BD59-A6C34878D82A}">
                    <a16:rowId xmlns:a16="http://schemas.microsoft.com/office/drawing/2014/main" val="10000"/>
                  </a:ext>
                </a:extLst>
              </a:tr>
              <a:tr h="998220">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表示现在正在进行的动作</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He </a:t>
                      </a:r>
                      <a:r>
                        <a:rPr lang="zh-CN" altLang="en-US" sz="1815" u="sng" kern="0" dirty="0">
                          <a:solidFill>
                            <a:srgbClr val="000000"/>
                          </a:solidFill>
                          <a:latin typeface="Times New Roman" panose="02020603050405020304" pitchFamily="65" charset="-122"/>
                          <a:ea typeface="宋体" panose="02010600030101010101" pitchFamily="2" charset="-122"/>
                        </a:rPr>
                        <a:t>is answering</a:t>
                      </a:r>
                      <a:r>
                        <a:rPr lang="zh-CN" altLang="en-US" sz="1815" kern="0" dirty="0">
                          <a:solidFill>
                            <a:srgbClr val="000000"/>
                          </a:solidFill>
                          <a:latin typeface="Times New Roman" panose="02020603050405020304" pitchFamily="65" charset="-122"/>
                          <a:ea typeface="宋体" panose="02010600030101010101" pitchFamily="2" charset="-122"/>
                        </a:rPr>
                        <a:t> a telephone call </a:t>
                      </a:r>
                      <a:r>
                        <a:rPr lang="zh-CN" altLang="en-US" sz="1815" u="sng" kern="0" dirty="0">
                          <a:solidFill>
                            <a:srgbClr val="000000"/>
                          </a:solidFill>
                          <a:latin typeface="Times New Roman" panose="02020603050405020304" pitchFamily="65" charset="-122"/>
                          <a:ea typeface="宋体" panose="02010600030101010101" pitchFamily="2" charset="-122"/>
                        </a:rPr>
                        <a:t>at the </a:t>
                      </a:r>
                      <a:br>
                        <a:rPr lang="zh-CN" altLang="en-US" sz="1815" u="sng" kern="0" dirty="0">
                          <a:solidFill>
                            <a:srgbClr val="000000"/>
                          </a:solidFill>
                          <a:latin typeface="Times New Roman" panose="02020603050405020304" pitchFamily="65" charset="-122"/>
                          <a:ea typeface="宋体" panose="02010600030101010101" pitchFamily="2" charset="-122"/>
                        </a:rPr>
                      </a:br>
                      <a:r>
                        <a:rPr lang="zh-CN" altLang="en-US" sz="1815" u="sng" kern="0" dirty="0">
                          <a:solidFill>
                            <a:srgbClr val="000000"/>
                          </a:solidFill>
                          <a:latin typeface="Times New Roman" panose="02020603050405020304" pitchFamily="65" charset="-122"/>
                          <a:ea typeface="宋体" panose="02010600030101010101" pitchFamily="2" charset="-122"/>
                        </a:rPr>
                        <a:t>moment</a:t>
                      </a:r>
                      <a:r>
                        <a:rPr lang="zh-CN" altLang="en-US" sz="1815" kern="0" dirty="0">
                          <a:solidFill>
                            <a:srgbClr val="000000"/>
                          </a:solidFill>
                          <a:latin typeface="Times New Roman" panose="02020603050405020304" pitchFamily="65" charset="-122"/>
                          <a:ea typeface="宋体" panose="02010600030101010101" pitchFamily="2" charset="-122"/>
                        </a:rPr>
                        <a:t>.这会儿他正在接电话。</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常与now、at the moment等时间状语</a:t>
                      </a:r>
                      <a:br>
                        <a:rPr lang="zh-CN" altLang="en-US" sz="1815" kern="0" dirty="0">
                          <a:solidFill>
                            <a:srgbClr val="000000"/>
                          </a:solidFill>
                          <a:latin typeface="Times New Roman" panose="02020603050405020304" pitchFamily="65" charset="-122"/>
                          <a:ea typeface="宋体" panose="02010600030101010101" pitchFamily="2" charset="-122"/>
                        </a:rPr>
                      </a:br>
                      <a:r>
                        <a:rPr lang="zh-CN" altLang="en-US" sz="1815" kern="0" dirty="0">
                          <a:solidFill>
                            <a:srgbClr val="000000"/>
                          </a:solidFill>
                          <a:latin typeface="Times New Roman" panose="02020603050405020304" pitchFamily="65" charset="-122"/>
                          <a:ea typeface="宋体" panose="02010600030101010101" pitchFamily="2" charset="-122"/>
                        </a:rPr>
                        <a:t>连用</a:t>
                      </a:r>
                    </a:p>
                  </a:txBody>
                  <a:tcPr marL="45720" marR="45720"/>
                </a:tc>
                <a:extLst>
                  <a:ext uri="{0D108BD9-81ED-4DB2-BD59-A6C34878D82A}">
                    <a16:rowId xmlns:a16="http://schemas.microsoft.com/office/drawing/2014/main" val="10001"/>
                  </a:ext>
                </a:extLst>
              </a:tr>
              <a:tr h="982656">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表示现阶段正在进行而此刻不一定</a:t>
                      </a:r>
                      <a:br>
                        <a:rPr lang="zh-CN" altLang="en-US" sz="1815" kern="0" dirty="0">
                          <a:solidFill>
                            <a:srgbClr val="000000"/>
                          </a:solidFill>
                          <a:latin typeface="Times New Roman" panose="02020603050405020304" pitchFamily="65" charset="-122"/>
                          <a:ea typeface="宋体" panose="02010600030101010101" pitchFamily="2" charset="-122"/>
                        </a:rPr>
                      </a:br>
                      <a:r>
                        <a:rPr lang="zh-CN" altLang="en-US" sz="1815" kern="0" dirty="0">
                          <a:solidFill>
                            <a:srgbClr val="000000"/>
                          </a:solidFill>
                          <a:latin typeface="Times New Roman" panose="02020603050405020304" pitchFamily="65" charset="-122"/>
                          <a:ea typeface="宋体" panose="02010600030101010101" pitchFamily="2" charset="-122"/>
                        </a:rPr>
                        <a:t>进行的动作</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You </a:t>
                      </a:r>
                      <a:r>
                        <a:rPr lang="zh-CN" altLang="en-US" sz="1815" u="sng" kern="0" dirty="0">
                          <a:solidFill>
                            <a:srgbClr val="000000"/>
                          </a:solidFill>
                          <a:latin typeface="Times New Roman" panose="02020603050405020304" pitchFamily="65" charset="-122"/>
                          <a:ea typeface="宋体" panose="02010600030101010101" pitchFamily="2" charset="-122"/>
                        </a:rPr>
                        <a:t>are working</a:t>
                      </a:r>
                      <a:r>
                        <a:rPr lang="zh-CN" altLang="en-US" sz="1815" kern="0" dirty="0">
                          <a:solidFill>
                            <a:srgbClr val="000000"/>
                          </a:solidFill>
                          <a:latin typeface="Times New Roman" panose="02020603050405020304" pitchFamily="65" charset="-122"/>
                          <a:ea typeface="宋体" panose="02010600030101010101" pitchFamily="2" charset="-122"/>
                        </a:rPr>
                        <a:t> hard </a:t>
                      </a:r>
                      <a:r>
                        <a:rPr lang="zh-CN" altLang="en-US" sz="1815" u="sng" kern="0" dirty="0">
                          <a:solidFill>
                            <a:srgbClr val="000000"/>
                          </a:solidFill>
                          <a:latin typeface="Times New Roman" panose="02020603050405020304" pitchFamily="65" charset="-122"/>
                          <a:ea typeface="宋体" panose="02010600030101010101" pitchFamily="2" charset="-122"/>
                        </a:rPr>
                        <a:t>today</a:t>
                      </a:r>
                      <a:r>
                        <a:rPr lang="zh-CN" altLang="en-US" sz="1815" kern="0" dirty="0">
                          <a:solidFill>
                            <a:srgbClr val="000000"/>
                          </a:solidFill>
                          <a:latin typeface="Times New Roman" panose="02020603050405020304" pitchFamily="65" charset="-122"/>
                          <a:ea typeface="宋体" panose="02010600030101010101" pitchFamily="2" charset="-122"/>
                        </a:rPr>
                        <a:t>.</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你今天工作很努力。</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常与these days、today、this week等</a:t>
                      </a:r>
                      <a:br>
                        <a:rPr lang="zh-CN" altLang="en-US" sz="1815" kern="0" dirty="0">
                          <a:solidFill>
                            <a:srgbClr val="000000"/>
                          </a:solidFill>
                          <a:latin typeface="Times New Roman" panose="02020603050405020304" pitchFamily="65" charset="-122"/>
                          <a:ea typeface="宋体" panose="02010600030101010101" pitchFamily="2" charset="-122"/>
                        </a:rPr>
                      </a:br>
                      <a:r>
                        <a:rPr lang="zh-CN" altLang="en-US" sz="1815" kern="0" dirty="0">
                          <a:solidFill>
                            <a:srgbClr val="000000"/>
                          </a:solidFill>
                          <a:latin typeface="Times New Roman" panose="02020603050405020304" pitchFamily="65" charset="-122"/>
                          <a:ea typeface="宋体" panose="02010600030101010101" pitchFamily="2" charset="-122"/>
                        </a:rPr>
                        <a:t>时间状语连用</a:t>
                      </a:r>
                    </a:p>
                  </a:txBody>
                  <a:tcPr marL="45720" marR="45720"/>
                </a:tc>
                <a:extLst>
                  <a:ext uri="{0D108BD9-81ED-4DB2-BD59-A6C34878D82A}">
                    <a16:rowId xmlns:a16="http://schemas.microsoft.com/office/drawing/2014/main" val="10002"/>
                  </a:ext>
                </a:extLst>
              </a:tr>
              <a:tr h="982656">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表示人的认识、感情或事物从一种</a:t>
                      </a:r>
                      <a:br>
                        <a:rPr lang="zh-CN" altLang="en-US" sz="1815" kern="0" dirty="0">
                          <a:solidFill>
                            <a:srgbClr val="000000"/>
                          </a:solidFill>
                          <a:latin typeface="Times New Roman" panose="02020603050405020304" pitchFamily="65" charset="-122"/>
                          <a:ea typeface="宋体" panose="02010600030101010101" pitchFamily="2" charset="-122"/>
                        </a:rPr>
                      </a:br>
                      <a:r>
                        <a:rPr lang="zh-CN" altLang="en-US" sz="1815" kern="0" dirty="0">
                          <a:solidFill>
                            <a:srgbClr val="000000"/>
                          </a:solidFill>
                          <a:latin typeface="Times New Roman" panose="02020603050405020304" pitchFamily="65" charset="-122"/>
                          <a:ea typeface="宋体" panose="02010600030101010101" pitchFamily="2" charset="-122"/>
                        </a:rPr>
                        <a:t>状态逐渐变化到另一种状态</a:t>
                      </a:r>
                    </a:p>
                  </a:txBody>
                  <a:tcPr marL="45720" marR="45720"/>
                </a:tc>
                <a:tc>
                  <a:txBody>
                    <a:bodyPr/>
                    <a:lstStyle/>
                    <a:p>
                      <a:pPr eaLnBrk="0" latinLnBrk="1" hangingPunct="0">
                        <a:lnSpc>
                          <a:spcPct val="150000"/>
                        </a:lnSpc>
                        <a:spcBef>
                          <a:spcPts val="0"/>
                        </a:spcBef>
                      </a:pPr>
                      <a:r>
                        <a:rPr lang="zh-CN" altLang="en-US" sz="1815" u="sng" kern="0" dirty="0">
                          <a:solidFill>
                            <a:srgbClr val="000000"/>
                          </a:solidFill>
                          <a:latin typeface="Times New Roman" panose="02020603050405020304" pitchFamily="65" charset="-122"/>
                          <a:ea typeface="宋体" panose="02010600030101010101" pitchFamily="2" charset="-122"/>
                        </a:rPr>
                        <a:t>Is</a:t>
                      </a:r>
                      <a:r>
                        <a:rPr lang="zh-CN" altLang="en-US" sz="1815" kern="0" dirty="0">
                          <a:solidFill>
                            <a:srgbClr val="000000"/>
                          </a:solidFill>
                          <a:latin typeface="Times New Roman" panose="02020603050405020304" pitchFamily="65" charset="-122"/>
                          <a:ea typeface="宋体" panose="02010600030101010101" pitchFamily="2" charset="-122"/>
                        </a:rPr>
                        <a:t> your English </a:t>
                      </a:r>
                      <a:r>
                        <a:rPr lang="zh-CN" altLang="en-US" sz="1815" u="sng" kern="0" dirty="0">
                          <a:solidFill>
                            <a:srgbClr val="000000"/>
                          </a:solidFill>
                          <a:latin typeface="Times New Roman" panose="02020603050405020304" pitchFamily="65" charset="-122"/>
                          <a:ea typeface="宋体" panose="02010600030101010101" pitchFamily="2" charset="-122"/>
                        </a:rPr>
                        <a:t>getting</a:t>
                      </a:r>
                      <a:r>
                        <a:rPr lang="zh-CN" altLang="en-US" sz="1815" kern="0" dirty="0">
                          <a:solidFill>
                            <a:srgbClr val="000000"/>
                          </a:solidFill>
                          <a:latin typeface="Times New Roman" panose="02020603050405020304" pitchFamily="65" charset="-122"/>
                          <a:ea typeface="宋体" panose="02010600030101010101" pitchFamily="2" charset="-122"/>
                        </a:rPr>
                        <a:t> better?</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你的英语进步些了吗?</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表终止性的动词如become、begin、</a:t>
                      </a:r>
                      <a:br>
                        <a:rPr lang="zh-CN" altLang="en-US" sz="1815" kern="0" dirty="0">
                          <a:solidFill>
                            <a:srgbClr val="000000"/>
                          </a:solidFill>
                          <a:latin typeface="Times New Roman" panose="02020603050405020304" pitchFamily="65" charset="-122"/>
                          <a:ea typeface="宋体" panose="02010600030101010101" pitchFamily="2" charset="-122"/>
                        </a:rPr>
                      </a:br>
                      <a:r>
                        <a:rPr lang="zh-CN" altLang="en-US" sz="1815" kern="0" dirty="0">
                          <a:solidFill>
                            <a:srgbClr val="000000"/>
                          </a:solidFill>
                          <a:latin typeface="Times New Roman" panose="02020603050405020304" pitchFamily="65" charset="-122"/>
                          <a:ea typeface="宋体" panose="02010600030101010101" pitchFamily="2" charset="-122"/>
                        </a:rPr>
                        <a:t>get、grow等常用于这一用法</a:t>
                      </a:r>
                    </a:p>
                  </a:txBody>
                  <a:tcPr marL="45720" marR="45720"/>
                </a:tc>
                <a:extLst>
                  <a:ext uri="{0D108BD9-81ED-4DB2-BD59-A6C34878D82A}">
                    <a16:rowId xmlns:a16="http://schemas.microsoft.com/office/drawing/2014/main" val="10003"/>
                  </a:ext>
                </a:extLst>
              </a:tr>
              <a:tr h="563327">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表示将来</a:t>
                      </a:r>
                    </a:p>
                  </a:txBody>
                  <a:tcPr marL="45720" marR="45720"/>
                </a:tc>
                <a:tc gridSpan="2">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详见本专题“一般将来时”部分</a:t>
                      </a:r>
                    </a:p>
                  </a:txBody>
                  <a:tcPr marL="45720" marR="45720"/>
                </a:tc>
                <a:tc hMerge="1">
                  <a:txBody>
                    <a:bodyPr/>
                    <a:lstStyle/>
                    <a:p>
                      <a:endParaRPr lang="zh-CN"/>
                    </a:p>
                  </a:txBody>
                  <a:tcPr marL="45720" marR="45720"/>
                </a:tc>
                <a:extLst>
                  <a:ext uri="{0D108BD9-81ED-4DB2-BD59-A6C34878D82A}">
                    <a16:rowId xmlns:a16="http://schemas.microsoft.com/office/drawing/2014/main" val="10004"/>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9115" y="972185"/>
            <a:ext cx="10720070" cy="285369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(2)作原因状语</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With lots of experienced teachers attending her lecture, she felt nervous. </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有很多有经验的老师听她的课,她感到有些紧张。</a:t>
            </a:r>
            <a:endParaRPr lang="en-US" altLang="zh-CN" sz="2410" kern="0" dirty="0">
              <a:solidFill>
                <a:srgbClr val="000000"/>
              </a:solidFill>
              <a:latin typeface="Times New Roman" panose="02020603050405020304" pitchFamily="65" charset="-122"/>
              <a:ea typeface="微软雅黑" panose="020B0503020204020204" pitchFamily="34" charset="-122"/>
            </a:endParaRPr>
          </a:p>
          <a:p>
            <a:pPr eaLnBrk="0" latinLnBrk="1" hangingPunct="0">
              <a:lnSpc>
                <a:spcPct val="150000"/>
              </a:lnSpc>
              <a:spcBef>
                <a:spcPts val="145"/>
              </a:spcBef>
            </a:pPr>
            <a:r>
              <a:rPr lang="en-US" altLang="zh-CN" sz="2410" kern="0" dirty="0">
                <a:solidFill>
                  <a:srgbClr val="000000"/>
                </a:solidFill>
                <a:latin typeface="Times New Roman" panose="02020603050405020304" pitchFamily="65" charset="-122"/>
                <a:ea typeface="微软雅黑" panose="020B0503020204020204" pitchFamily="34" charset="-122"/>
              </a:rPr>
              <a:t>Without any grain left in the house, they had to beg. </a:t>
            </a:r>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rPr>
              <a:t>家里没有一粒粮</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他们不得不去乞讨。</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11505" y="755650"/>
            <a:ext cx="10596245" cy="4003040"/>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a:solidFill>
                  <a:srgbClr val="953FA3"/>
                </a:solidFill>
                <a:latin typeface="Times New Roman" panose="02020603050405020304" pitchFamily="65" charset="-122"/>
                <a:ea typeface="微软雅黑" panose="020B0503020204020204" pitchFamily="34" charset="-122"/>
              </a:rPr>
              <a:t>8.分词短语在句中独立作状语</a:t>
            </a:r>
            <a:endParaRPr lang="zh-CN" altLang="en-US" sz="2800" b="1" dirty="0"/>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rPr>
              <a:t>　　有些分词短语在句中可以独立作状语,表示说话人的态度、观点等。</a:t>
            </a:r>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rPr>
              <a:t>常见的有:</a:t>
            </a:r>
            <a:endParaRPr lang="zh-CN" altLang="en-US" sz="2800" dirty="0"/>
          </a:p>
          <a:p>
            <a:pPr defTabSz="914400" eaLnBrk="0" latinLnBrk="1" hangingPunct="0">
              <a:lnSpc>
                <a:spcPct val="150000"/>
              </a:lnSpc>
              <a:spcBef>
                <a:spcPts val="145"/>
              </a:spcBef>
              <a:tabLst>
                <a:tab pos="5372100" algn="l"/>
              </a:tabLst>
            </a:pPr>
            <a:r>
              <a:rPr lang="zh-CN" altLang="en-US" sz="2410" kern="0" dirty="0">
                <a:solidFill>
                  <a:srgbClr val="000000"/>
                </a:solidFill>
                <a:latin typeface="Times New Roman" panose="02020603050405020304" pitchFamily="65" charset="-122"/>
                <a:ea typeface="微软雅黑" panose="020B0503020204020204" pitchFamily="34" charset="-122"/>
              </a:rPr>
              <a:t>generally speaking一般来说</a:t>
            </a:r>
            <a:r>
              <a:rPr lang="en-US" altLang="zh-CN" sz="2410" kern="0" dirty="0">
                <a:solidFill>
                  <a:srgbClr val="000000"/>
                </a:solidFill>
                <a:latin typeface="Times New Roman" panose="02020603050405020304" pitchFamily="65"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微软雅黑" panose="020B0503020204020204" pitchFamily="34" charset="-122"/>
              </a:rPr>
              <a:t>judging by/from根据</a:t>
            </a:r>
            <a:r>
              <a:rPr lang="zh-CN" altLang="en-US" sz="2410" kern="0" dirty="0">
                <a:solidFill>
                  <a:srgbClr val="000000"/>
                </a:solidFill>
                <a:latin typeface="黑体" panose="02010609060101010101" pitchFamily="49"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来判断</a:t>
            </a:r>
            <a:endParaRPr lang="zh-CN" altLang="en-US" sz="2800" dirty="0"/>
          </a:p>
          <a:p>
            <a:pPr defTabSz="914400" eaLnBrk="0" latinLnBrk="1" hangingPunct="0">
              <a:lnSpc>
                <a:spcPct val="150000"/>
              </a:lnSpc>
              <a:spcBef>
                <a:spcPts val="145"/>
              </a:spcBef>
              <a:tabLst>
                <a:tab pos="5372100" algn="l"/>
              </a:tabLst>
            </a:pPr>
            <a:r>
              <a:rPr lang="zh-CN" altLang="en-US" sz="2410" kern="0" dirty="0">
                <a:solidFill>
                  <a:srgbClr val="000000"/>
                </a:solidFill>
                <a:latin typeface="Times New Roman" panose="02020603050405020304" pitchFamily="65" charset="-122"/>
                <a:ea typeface="微软雅黑" panose="020B0503020204020204" pitchFamily="34" charset="-122"/>
              </a:rPr>
              <a:t>considering that考虑到,鉴于</a:t>
            </a:r>
            <a:r>
              <a:rPr lang="en-US" altLang="zh-CN" sz="2410" kern="0" dirty="0">
                <a:solidFill>
                  <a:srgbClr val="000000"/>
                </a:solidFill>
                <a:latin typeface="Times New Roman" panose="02020603050405020304" pitchFamily="65"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微软雅黑" panose="020B0503020204020204" pitchFamily="34" charset="-122"/>
              </a:rPr>
              <a:t>supposing that假设,假定</a:t>
            </a:r>
            <a:endParaRPr lang="zh-CN" altLang="en-US" sz="2800" dirty="0"/>
          </a:p>
          <a:p>
            <a:pPr defTabSz="914400" eaLnBrk="0" latinLnBrk="1" hangingPunct="0">
              <a:lnSpc>
                <a:spcPct val="150000"/>
              </a:lnSpc>
              <a:spcBef>
                <a:spcPts val="145"/>
              </a:spcBef>
              <a:tabLst>
                <a:tab pos="5372100" algn="l"/>
              </a:tabLst>
            </a:pPr>
            <a:r>
              <a:rPr lang="zh-CN" altLang="en-US" sz="2410" kern="0" dirty="0">
                <a:solidFill>
                  <a:srgbClr val="000000"/>
                </a:solidFill>
                <a:latin typeface="Times New Roman" panose="02020603050405020304" pitchFamily="65" charset="-122"/>
                <a:ea typeface="微软雅黑" panose="020B0503020204020204" pitchFamily="34" charset="-122"/>
              </a:rPr>
              <a:t>providing/provided that假设,假定</a:t>
            </a:r>
            <a:r>
              <a:rPr lang="en-US" altLang="zh-CN" sz="2410" kern="0" dirty="0">
                <a:solidFill>
                  <a:srgbClr val="000000"/>
                </a:solidFill>
                <a:latin typeface="Times New Roman" panose="02020603050405020304" pitchFamily="65"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微软雅黑" panose="020B0503020204020204" pitchFamily="34" charset="-122"/>
              </a:rPr>
              <a:t>given that考虑到,鉴于</a:t>
            </a:r>
            <a:endParaRPr lang="zh-CN" altLang="en-US" dirty="0"/>
          </a:p>
          <a:p>
            <a:pPr marL="0" indent="0" defTabSz="914400" eaLnBrk="0" latinLnBrk="1" hangingPunct="0">
              <a:lnSpc>
                <a:spcPct val="150000"/>
              </a:lnSpc>
              <a:spcBef>
                <a:spcPts val="145"/>
              </a:spcBef>
              <a:buNone/>
              <a:tabLst>
                <a:tab pos="5372100" algn="l"/>
              </a:tabLst>
            </a:pPr>
            <a:r>
              <a:rPr lang="zh-CN" altLang="en-US" sz="2410" kern="0" dirty="0">
                <a:solidFill>
                  <a:srgbClr val="000000"/>
                </a:solidFill>
                <a:latin typeface="Times New Roman" panose="02020603050405020304" pitchFamily="65" charset="-122"/>
                <a:ea typeface="微软雅黑" panose="020B0503020204020204" pitchFamily="34" charset="-122"/>
              </a:rPr>
              <a:t>allowing for考虑到;鉴于</a:t>
            </a:r>
            <a:endParaRPr lang="zh-CN" alt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4975" y="395905"/>
            <a:ext cx="11831400" cy="6102985"/>
          </a:xfrm>
          <a:prstGeom prst="rect">
            <a:avLst/>
          </a:prstGeom>
          <a:noFill/>
        </p:spPr>
        <p:txBody>
          <a:bodyPr wrap="square" lIns="0" tIns="0" rIns="0" bIns="0" rtlCol="0">
            <a:spAutoFit/>
          </a:bodyPr>
          <a:lstStyle/>
          <a:p>
            <a:pPr algn="ctr" eaLnBrk="0" latinLnBrk="1" hangingPunct="0">
              <a:lnSpc>
                <a:spcPct val="150000"/>
              </a:lnSpc>
              <a:spcBef>
                <a:spcPts val="145"/>
              </a:spcBef>
            </a:pPr>
            <a:r>
              <a:rPr lang="zh-CN" altLang="en-US" sz="2410" b="1" kern="0" dirty="0">
                <a:solidFill>
                  <a:srgbClr val="953FA3"/>
                </a:solidFill>
                <a:latin typeface="Times New Roman" panose="02020603050405020304" pitchFamily="65" charset="-122"/>
                <a:ea typeface="微软雅黑" panose="020B0503020204020204" pitchFamily="34" charset="-122"/>
              </a:rPr>
              <a:t>不定式</a:t>
            </a:r>
          </a:p>
          <a:p>
            <a:pPr eaLnBrk="0" latinLnBrk="1" hangingPunct="0">
              <a:lnSpc>
                <a:spcPct val="150000"/>
              </a:lnSpc>
              <a:spcBef>
                <a:spcPts val="145"/>
              </a:spcBef>
            </a:pPr>
            <a:r>
              <a:rPr lang="zh-CN" altLang="en-US" sz="2410" b="1" kern="0" dirty="0">
                <a:solidFill>
                  <a:srgbClr val="953FA3"/>
                </a:solidFill>
                <a:latin typeface="Times New Roman" panose="02020603050405020304" pitchFamily="65" charset="-122"/>
                <a:ea typeface="微软雅黑" panose="020B0503020204020204" pitchFamily="34" charset="-122"/>
              </a:rPr>
              <a:t>1.作主语</a:t>
            </a:r>
            <a:endParaRPr lang="zh-CN" altLang="en-US" sz="2410" b="1" dirty="0">
              <a:ea typeface="微软雅黑" panose="020B0503020204020204" pitchFamily="34" charset="-122"/>
            </a:endParaRPr>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rPr>
              <a:t>(1)不定式(短语)作主语一般表示具体的、个别的、一次性的或具有将来意味的动作</a:t>
            </a:r>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rPr>
              <a:t>To master a foreign language requires lots of practice. 掌握一门外语,需要大量的练习。</a:t>
            </a:r>
          </a:p>
          <a:p>
            <a:pPr marL="0" indent="0" eaLnBrk="0" latinLnBrk="1" hangingPunct="0">
              <a:lnSpc>
                <a:spcPct val="150000"/>
              </a:lnSpc>
              <a:spcBef>
                <a:spcPts val="145"/>
              </a:spcBef>
              <a:buNone/>
            </a:pPr>
            <a:r>
              <a:rPr lang="zh-CN" altLang="en-US" sz="2000" b="1" kern="0" dirty="0">
                <a:solidFill>
                  <a:srgbClr val="953FA3"/>
                </a:solidFill>
                <a:latin typeface="微软雅黑" panose="020B0503020204020204" pitchFamily="34" charset="-122"/>
                <a:ea typeface="微软雅黑" panose="020B0503020204020204" pitchFamily="34" charset="-122"/>
                <a:cs typeface="Times New Roman" panose="02020603050405020304" pitchFamily="18" charset="0"/>
              </a:rPr>
              <a:t>知识链接</a:t>
            </a: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　</a:t>
            </a:r>
            <a:r>
              <a:rPr lang="zh-CN" altLang="en-US" sz="2000" b="1" kern="0" dirty="0">
                <a:solidFill>
                  <a:srgbClr val="000000"/>
                </a:solidFill>
                <a:latin typeface="Times New Roman" panose="02020603050405020304" pitchFamily="18" charset="0"/>
                <a:ea typeface="楷体" panose="02010609060101010101" charset="-122"/>
                <a:cs typeface="Times New Roman" panose="02020603050405020304" pitchFamily="18" charset="0"/>
              </a:rPr>
              <a:t>不定式(短语)与动名词(短语)作主语的区别</a:t>
            </a:r>
            <a:endParaRPr lang="zh-CN" altLang="en-US" sz="2000" dirty="0">
              <a:latin typeface="Times New Roman" panose="02020603050405020304" pitchFamily="18" charset="0"/>
              <a:ea typeface="楷体" panose="02010609060101010101" charset="-122"/>
              <a:cs typeface="Times New Roman" panose="02020603050405020304" pitchFamily="18" charset="0"/>
            </a:endParaRPr>
          </a:p>
          <a:p>
            <a:pPr marL="0" indent="0" eaLnBrk="0" latinLnBrk="1" hangingPunct="0">
              <a:lnSpc>
                <a:spcPct val="150000"/>
              </a:lnSpc>
              <a:spcBef>
                <a:spcPts val="145"/>
              </a:spcBef>
              <a:buNone/>
            </a:pPr>
            <a:r>
              <a:rPr lang="zh-CN" altLang="en-US" sz="2000" u="sng" kern="0" dirty="0">
                <a:solidFill>
                  <a:srgbClr val="000000"/>
                </a:solidFill>
                <a:latin typeface="Times New Roman" panose="02020603050405020304" pitchFamily="18" charset="0"/>
                <a:ea typeface="楷体" panose="02010609060101010101" charset="-122"/>
                <a:cs typeface="Times New Roman" panose="02020603050405020304" pitchFamily="18" charset="0"/>
              </a:rPr>
              <a:t>To drop out of school now</a:t>
            </a: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 is not a good idea.(具体的、一次性的动作)</a:t>
            </a:r>
          </a:p>
          <a:p>
            <a:pPr marL="0" indent="0" eaLnBrk="0" latinLnBrk="1" hangingPunct="0">
              <a:lnSpc>
                <a:spcPct val="150000"/>
              </a:lnSpc>
              <a:spcBef>
                <a:spcPts val="145"/>
              </a:spcBef>
              <a:buNone/>
            </a:pP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现在辍学不是个好主意。</a:t>
            </a:r>
            <a:endParaRPr lang="zh-CN" altLang="en-US" sz="2000" dirty="0">
              <a:latin typeface="Times New Roman" panose="02020603050405020304" pitchFamily="18" charset="0"/>
              <a:ea typeface="楷体" panose="02010609060101010101" charset="-122"/>
              <a:cs typeface="Times New Roman" panose="02020603050405020304" pitchFamily="18" charset="0"/>
            </a:endParaRPr>
          </a:p>
          <a:p>
            <a:pPr marL="0" indent="0" eaLnBrk="0" latinLnBrk="1" hangingPunct="0">
              <a:lnSpc>
                <a:spcPct val="150000"/>
              </a:lnSpc>
              <a:spcBef>
                <a:spcPts val="145"/>
              </a:spcBef>
              <a:buNone/>
            </a:pPr>
            <a:r>
              <a:rPr lang="zh-CN" altLang="en-US" sz="2000" u="sng" kern="0" dirty="0">
                <a:solidFill>
                  <a:srgbClr val="000000"/>
                </a:solidFill>
                <a:latin typeface="Times New Roman" panose="02020603050405020304" pitchFamily="18" charset="0"/>
                <a:ea typeface="楷体" panose="02010609060101010101" charset="-122"/>
                <a:cs typeface="Times New Roman" panose="02020603050405020304" pitchFamily="18" charset="0"/>
              </a:rPr>
              <a:t>Getting up early</a:t>
            </a: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 is good for our health.(抽象的、习惯性的动作)</a:t>
            </a:r>
          </a:p>
          <a:p>
            <a:pPr marL="0" indent="0" eaLnBrk="0" latinLnBrk="1" hangingPunct="0">
              <a:lnSpc>
                <a:spcPct val="150000"/>
              </a:lnSpc>
              <a:spcBef>
                <a:spcPts val="145"/>
              </a:spcBef>
              <a:buNone/>
            </a:pP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早起对我们的健康有好处。</a:t>
            </a:r>
          </a:p>
          <a:p>
            <a:pPr marL="0" indent="0" eaLnBrk="0" latinLnBrk="1" hangingPunct="0">
              <a:lnSpc>
                <a:spcPct val="150000"/>
              </a:lnSpc>
              <a:spcBef>
                <a:spcPts val="145"/>
              </a:spcBef>
              <a:buNone/>
            </a:pPr>
            <a:r>
              <a:rPr lang="zh-CN" altLang="en-US" sz="2000" b="1" kern="0" dirty="0">
                <a:solidFill>
                  <a:srgbClr val="953FA3"/>
                </a:solidFill>
                <a:latin typeface="微软雅黑" panose="020B0503020204020204" pitchFamily="34" charset="-122"/>
                <a:ea typeface="微软雅黑" panose="020B0503020204020204" pitchFamily="34" charset="-122"/>
                <a:cs typeface="Times New Roman" panose="02020603050405020304" pitchFamily="18" charset="0"/>
                <a:sym typeface="+mn-ea"/>
              </a:rPr>
              <a:t>注意</a:t>
            </a: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    不定式和动名词作主语时,常可以互换。但主语和表语一般是对称的,即要么都用不定式,要么都用动名词。</a:t>
            </a:r>
            <a:endParaRPr lang="zh-CN" altLang="en-US" sz="2000" dirty="0">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endParaRPr>
          </a:p>
          <a:p>
            <a:pPr marL="0" indent="0" eaLnBrk="0" latinLnBrk="1" hangingPunct="0">
              <a:lnSpc>
                <a:spcPct val="150000"/>
              </a:lnSpc>
              <a:spcBef>
                <a:spcPts val="145"/>
              </a:spcBef>
              <a:buNone/>
            </a:pP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mn-ea"/>
              </a:rPr>
              <a:t>To see is to believe.=Seeing is believing.眼见为实。</a:t>
            </a:r>
            <a:endPar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7365" y="828340"/>
            <a:ext cx="11831400" cy="443674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(2)it作形式主语,真正的主语是不定式(短语)</a:t>
            </a:r>
            <a:endParaRPr lang="zh-CN" altLang="en-US" dirty="0">
              <a:ea typeface="微软雅黑" panose="020B0503020204020204" pitchFamily="34" charset="-122"/>
            </a:endParaRPr>
          </a:p>
          <a:p>
            <a:pPr marL="0" indent="0" eaLnBrk="0" latinLnBrk="1" hangingPunct="0">
              <a:lnSpc>
                <a:spcPct val="150000"/>
              </a:lnSpc>
              <a:spcBef>
                <a:spcPts val="145"/>
              </a:spcBef>
              <a:buNone/>
            </a:pPr>
            <a:r>
              <a:rPr lang="zh-CN" altLang="en-US" sz="2410" u="sng" kern="0" dirty="0">
                <a:solidFill>
                  <a:srgbClr val="000000"/>
                </a:solidFill>
                <a:latin typeface="Times New Roman" panose="02020603050405020304" pitchFamily="65" charset="-122"/>
                <a:ea typeface="微软雅黑" panose="020B0503020204020204" pitchFamily="34" charset="-122"/>
              </a:rPr>
              <a:t>It</a:t>
            </a:r>
            <a:r>
              <a:rPr lang="zh-CN" altLang="en-US" sz="2410" kern="0" dirty="0">
                <a:solidFill>
                  <a:srgbClr val="000000"/>
                </a:solidFill>
                <a:latin typeface="Times New Roman" panose="02020603050405020304" pitchFamily="65" charset="-122"/>
                <a:ea typeface="微软雅黑" panose="020B0503020204020204" pitchFamily="34" charset="-122"/>
              </a:rPr>
              <a:t>'s been a pleasure </a:t>
            </a:r>
            <a:r>
              <a:rPr lang="zh-CN" altLang="en-US" sz="2410" u="sng" kern="0" dirty="0">
                <a:solidFill>
                  <a:srgbClr val="000000"/>
                </a:solidFill>
                <a:latin typeface="Times New Roman" panose="02020603050405020304" pitchFamily="65" charset="-122"/>
                <a:ea typeface="微软雅黑" panose="020B0503020204020204" pitchFamily="34" charset="-122"/>
              </a:rPr>
              <a:t>to meet you</a:t>
            </a:r>
            <a:r>
              <a:rPr lang="zh-CN" altLang="en-US" sz="2410" kern="0" dirty="0">
                <a:solidFill>
                  <a:srgbClr val="000000"/>
                </a:solidFill>
                <a:latin typeface="Times New Roman" panose="02020603050405020304" pitchFamily="65" charset="-122"/>
                <a:ea typeface="微软雅黑" panose="020B0503020204020204" pitchFamily="34" charset="-122"/>
              </a:rPr>
              <a:t>.</a:t>
            </a:r>
            <a:endParaRPr lang="zh-CN" altLang="en-US" dirty="0">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见到您很高兴。</a:t>
            </a:r>
            <a:endParaRPr lang="zh-CN" altLang="en-US" dirty="0">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How long did </a:t>
            </a:r>
            <a:r>
              <a:rPr lang="zh-CN" altLang="en-US" sz="2410" u="sng" kern="0" dirty="0">
                <a:solidFill>
                  <a:srgbClr val="000000"/>
                </a:solidFill>
                <a:latin typeface="Times New Roman" panose="02020603050405020304" pitchFamily="65" charset="-122"/>
                <a:ea typeface="微软雅黑" panose="020B0503020204020204" pitchFamily="34" charset="-122"/>
              </a:rPr>
              <a:t>it</a:t>
            </a:r>
            <a:r>
              <a:rPr lang="zh-CN" altLang="en-US" sz="2410" kern="0" dirty="0">
                <a:solidFill>
                  <a:srgbClr val="000000"/>
                </a:solidFill>
                <a:latin typeface="Times New Roman" panose="02020603050405020304" pitchFamily="65" charset="-122"/>
                <a:ea typeface="微软雅黑" panose="020B0503020204020204" pitchFamily="34" charset="-122"/>
              </a:rPr>
              <a:t> take you </a:t>
            </a:r>
            <a:r>
              <a:rPr lang="zh-CN" altLang="en-US" sz="2410" u="sng" kern="0" dirty="0">
                <a:solidFill>
                  <a:srgbClr val="000000"/>
                </a:solidFill>
                <a:latin typeface="Times New Roman" panose="02020603050405020304" pitchFamily="65" charset="-122"/>
                <a:ea typeface="微软雅黑" panose="020B0503020204020204" pitchFamily="34" charset="-122"/>
              </a:rPr>
              <a:t>to finish the work</a:t>
            </a:r>
            <a:r>
              <a:rPr lang="zh-CN" altLang="en-US" sz="2410" kern="0" dirty="0">
                <a:solidFill>
                  <a:srgbClr val="000000"/>
                </a:solidFill>
                <a:latin typeface="Times New Roman" panose="02020603050405020304" pitchFamily="65" charset="-122"/>
                <a:ea typeface="微软雅黑" panose="020B0503020204020204" pitchFamily="34" charset="-122"/>
              </a:rPr>
              <a:t>?</a:t>
            </a:r>
            <a:endParaRPr lang="en-US" altLang="zh-CN" sz="2410" kern="0" dirty="0">
              <a:solidFill>
                <a:srgbClr val="000000"/>
              </a:solidFill>
              <a:latin typeface="Times New Roman" panose="02020603050405020304" pitchFamily="65" charset="-122"/>
              <a:ea typeface="微软雅黑" panose="020B0503020204020204" pitchFamily="34" charset="-122"/>
            </a:endParaRPr>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rPr>
              <a:t>你花了多长时间完成这项工作的?</a:t>
            </a:r>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rPr>
              <a:t>It is impossible to master the skill in a short time. </a:t>
            </a:r>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rPr>
              <a:t>短时间内掌握这个技巧是不可能的。 </a:t>
            </a:r>
          </a:p>
          <a:p>
            <a:pPr marL="0" indent="0" eaLnBrk="0" latinLnBrk="1" hangingPunct="0">
              <a:lnSpc>
                <a:spcPct val="150000"/>
              </a:lnSpc>
              <a:spcBef>
                <a:spcPts val="145"/>
              </a:spcBef>
              <a:buNone/>
            </a:pPr>
            <a:endParaRPr lang="zh-CN" altLang="en-US" dirty="0">
              <a:ea typeface="微软雅黑" panose="020B0503020204020204" pitchFamily="34"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708015"/>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953FA3"/>
                </a:solidFill>
                <a:latin typeface="Times New Roman" panose="02020603050405020304" pitchFamily="65" charset="-122"/>
                <a:ea typeface="微软雅黑" panose="020B0503020204020204" pitchFamily="34" charset="-122"/>
              </a:rPr>
              <a:t>2.</a:t>
            </a:r>
            <a:r>
              <a:rPr lang="zh-CN" altLang="en-US" sz="2410" b="1" kern="0" dirty="0">
                <a:solidFill>
                  <a:srgbClr val="953FA3"/>
                </a:solidFill>
                <a:latin typeface="Times New Roman" panose="02020603050405020304" pitchFamily="65" charset="-122"/>
                <a:ea typeface="微软雅黑" panose="020B0503020204020204" pitchFamily="34" charset="-122"/>
              </a:rPr>
              <a:t>作宾语</a:t>
            </a:r>
            <a:endParaRPr lang="zh-CN" altLang="en-US" sz="2800" b="1" dirty="0"/>
          </a:p>
          <a:p>
            <a:pPr eaLnBrk="0" latinLnBrk="1" hangingPunct="0">
              <a:lnSpc>
                <a:spcPct val="150000"/>
              </a:lnSpc>
              <a:spcBef>
                <a:spcPts val="145"/>
              </a:spcBef>
            </a:pPr>
            <a:r>
              <a:rPr lang="en-US" altLang="zh-CN" sz="2410" kern="0" dirty="0">
                <a:solidFill>
                  <a:srgbClr val="000000"/>
                </a:solidFill>
                <a:latin typeface="Times New Roman" panose="02020603050405020304" pitchFamily="65" charset="-122"/>
                <a:ea typeface="微软雅黑" panose="020B0503020204020204" pitchFamily="34" charset="-122"/>
              </a:rPr>
              <a:t>(1)</a:t>
            </a:r>
            <a:r>
              <a:rPr lang="zh-CN" altLang="en-US" sz="2410" kern="0" dirty="0">
                <a:solidFill>
                  <a:srgbClr val="000000"/>
                </a:solidFill>
                <a:latin typeface="Times New Roman" panose="02020603050405020304" pitchFamily="65" charset="-122"/>
                <a:ea typeface="微软雅黑" panose="020B0503020204020204" pitchFamily="34" charset="-122"/>
              </a:rPr>
              <a:t>英语中有些动词后常跟不定式作宾语</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不定式的动作常未发生</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或发生在谓语动词之</a:t>
            </a:r>
            <a:br>
              <a:rPr lang="zh-CN" altLang="en-US" sz="2410" kern="0" dirty="0">
                <a:solidFill>
                  <a:srgbClr val="000000"/>
                </a:solidFill>
                <a:latin typeface="Times New Roman" panose="02020603050405020304" pitchFamily="65" charset="-122"/>
                <a:ea typeface="微软雅黑" panose="020B0503020204020204" pitchFamily="34" charset="-122"/>
              </a:rPr>
            </a:br>
            <a:r>
              <a:rPr lang="zh-CN" altLang="en-US" sz="2410" kern="0" dirty="0">
                <a:solidFill>
                  <a:srgbClr val="000000"/>
                </a:solidFill>
                <a:latin typeface="Times New Roman" panose="02020603050405020304" pitchFamily="65" charset="-122"/>
                <a:ea typeface="微软雅黑" panose="020B0503020204020204" pitchFamily="34" charset="-122"/>
              </a:rPr>
              <a:t>后</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如</a:t>
            </a:r>
            <a:r>
              <a:rPr lang="en-US" altLang="zh-CN" sz="2410" kern="0" dirty="0">
                <a:solidFill>
                  <a:srgbClr val="000000"/>
                </a:solidFill>
                <a:latin typeface="Times New Roman" panose="02020603050405020304" pitchFamily="65" charset="-122"/>
                <a:ea typeface="微软雅黑" panose="020B0503020204020204" pitchFamily="34" charset="-122"/>
              </a:rPr>
              <a:t>:</a:t>
            </a:r>
            <a:endParaRPr lang="zh-CN" altLang="en-US" sz="2410" kern="0" dirty="0">
              <a:solidFill>
                <a:srgbClr val="000000"/>
              </a:solidFill>
              <a:latin typeface="Times New Roman" panose="02020603050405020304" pitchFamily="65" charset="-122"/>
              <a:ea typeface="微软雅黑" panose="020B0503020204020204" pitchFamily="34" charset="-122"/>
            </a:endParaRPr>
          </a:p>
          <a:p>
            <a:pPr defTabSz="914400" eaLnBrk="0" latinLnBrk="1" hangingPunct="0">
              <a:lnSpc>
                <a:spcPct val="150000"/>
              </a:lnSpc>
              <a:spcBef>
                <a:spcPts val="145"/>
              </a:spcBef>
              <a:tabLst>
                <a:tab pos="4655820" algn="l"/>
              </a:tabLst>
            </a:pPr>
            <a:r>
              <a:rPr lang="en-US" altLang="zh-CN" sz="2410" kern="0" dirty="0">
                <a:solidFill>
                  <a:srgbClr val="000000"/>
                </a:solidFill>
                <a:latin typeface="Times New Roman" panose="02020603050405020304" pitchFamily="65" charset="-122"/>
                <a:ea typeface="微软雅黑" panose="020B0503020204020204" pitchFamily="34" charset="-122"/>
              </a:rPr>
              <a:t>agree</a:t>
            </a:r>
            <a:r>
              <a:rPr lang="zh-CN" altLang="en-US" sz="2410" kern="0" dirty="0">
                <a:solidFill>
                  <a:srgbClr val="000000"/>
                </a:solidFill>
                <a:latin typeface="Times New Roman" panose="02020603050405020304" pitchFamily="65" charset="-122"/>
                <a:ea typeface="微软雅黑" panose="020B0503020204020204" pitchFamily="34" charset="-122"/>
              </a:rPr>
              <a:t>同意</a:t>
            </a:r>
            <a:r>
              <a:rPr lang="en-US" altLang="zh-CN" sz="2410" kern="0" dirty="0">
                <a:solidFill>
                  <a:srgbClr val="000000"/>
                </a:solidFill>
                <a:latin typeface="Times New Roman" panose="02020603050405020304" pitchFamily="65" charset="-122"/>
                <a:ea typeface="微软雅黑" panose="020B0503020204020204" pitchFamily="34" charset="-122"/>
              </a:rPr>
              <a:t>	attempt</a:t>
            </a:r>
            <a:r>
              <a:rPr lang="zh-CN" altLang="en-US" sz="2410" kern="0" dirty="0">
                <a:solidFill>
                  <a:srgbClr val="000000"/>
                </a:solidFill>
                <a:latin typeface="Times New Roman" panose="02020603050405020304" pitchFamily="65" charset="-122"/>
                <a:ea typeface="微软雅黑" panose="020B0503020204020204" pitchFamily="34" charset="-122"/>
              </a:rPr>
              <a:t>尝试</a:t>
            </a:r>
          </a:p>
          <a:p>
            <a:pPr defTabSz="914400" eaLnBrk="0" latinLnBrk="1" hangingPunct="0">
              <a:lnSpc>
                <a:spcPct val="150000"/>
              </a:lnSpc>
              <a:spcBef>
                <a:spcPts val="145"/>
              </a:spcBef>
              <a:tabLst>
                <a:tab pos="4655820" algn="l"/>
              </a:tabLst>
            </a:pPr>
            <a:r>
              <a:rPr lang="en-US" altLang="zh-CN" sz="2410" kern="0" dirty="0">
                <a:solidFill>
                  <a:srgbClr val="000000"/>
                </a:solidFill>
                <a:latin typeface="Times New Roman" panose="02020603050405020304" pitchFamily="65" charset="-122"/>
                <a:ea typeface="微软雅黑" panose="020B0503020204020204" pitchFamily="34" charset="-122"/>
              </a:rPr>
              <a:t>choose</a:t>
            </a:r>
            <a:r>
              <a:rPr lang="zh-CN" altLang="en-US" sz="2410" kern="0" dirty="0">
                <a:solidFill>
                  <a:srgbClr val="000000"/>
                </a:solidFill>
                <a:latin typeface="Times New Roman" panose="02020603050405020304" pitchFamily="65" charset="-122"/>
                <a:ea typeface="微软雅黑" panose="020B0503020204020204" pitchFamily="34" charset="-122"/>
              </a:rPr>
              <a:t>选择</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宁愿</a:t>
            </a:r>
            <a:r>
              <a:rPr lang="en-US" altLang="zh-CN" sz="2410" kern="0" dirty="0">
                <a:solidFill>
                  <a:srgbClr val="000000"/>
                </a:solidFill>
                <a:latin typeface="Times New Roman" panose="02020603050405020304" pitchFamily="65" charset="-122"/>
                <a:ea typeface="微软雅黑" panose="020B0503020204020204" pitchFamily="34" charset="-122"/>
              </a:rPr>
              <a:t>	decline</a:t>
            </a:r>
            <a:r>
              <a:rPr lang="zh-CN" altLang="en-US" sz="2410" kern="0" dirty="0">
                <a:solidFill>
                  <a:srgbClr val="000000"/>
                </a:solidFill>
                <a:latin typeface="Times New Roman" panose="02020603050405020304" pitchFamily="65" charset="-122"/>
                <a:ea typeface="微软雅黑" panose="020B0503020204020204" pitchFamily="34" charset="-122"/>
              </a:rPr>
              <a:t>拒绝</a:t>
            </a:r>
          </a:p>
          <a:p>
            <a:pPr defTabSz="914400" eaLnBrk="0" latinLnBrk="1" hangingPunct="0">
              <a:lnSpc>
                <a:spcPct val="150000"/>
              </a:lnSpc>
              <a:spcBef>
                <a:spcPts val="145"/>
              </a:spcBef>
              <a:tabLst>
                <a:tab pos="4655820" algn="l"/>
              </a:tabLst>
            </a:pPr>
            <a:r>
              <a:rPr lang="en-US" altLang="zh-CN" sz="2410" kern="0" dirty="0">
                <a:solidFill>
                  <a:srgbClr val="000000"/>
                </a:solidFill>
                <a:latin typeface="Times New Roman" panose="02020603050405020304" pitchFamily="65" charset="-122"/>
                <a:ea typeface="微软雅黑" panose="020B0503020204020204" pitchFamily="34" charset="-122"/>
              </a:rPr>
              <a:t>determine</a:t>
            </a:r>
            <a:r>
              <a:rPr lang="zh-CN" altLang="en-US" sz="2410" kern="0" dirty="0">
                <a:solidFill>
                  <a:srgbClr val="000000"/>
                </a:solidFill>
                <a:latin typeface="Times New Roman" panose="02020603050405020304" pitchFamily="65" charset="-122"/>
                <a:ea typeface="微软雅黑" panose="020B0503020204020204" pitchFamily="34" charset="-122"/>
              </a:rPr>
              <a:t>下决心</a:t>
            </a:r>
            <a:r>
              <a:rPr lang="en-US" altLang="zh-CN" sz="2410" kern="0" dirty="0">
                <a:solidFill>
                  <a:srgbClr val="000000"/>
                </a:solidFill>
                <a:latin typeface="Times New Roman" panose="02020603050405020304" pitchFamily="65" charset="-122"/>
                <a:ea typeface="微软雅黑" panose="020B0503020204020204" pitchFamily="34" charset="-122"/>
              </a:rPr>
              <a:t>	fail</a:t>
            </a:r>
            <a:r>
              <a:rPr lang="zh-CN" altLang="en-US" sz="2410" kern="0" dirty="0">
                <a:solidFill>
                  <a:srgbClr val="000000"/>
                </a:solidFill>
                <a:latin typeface="Times New Roman" panose="02020603050405020304" pitchFamily="65" charset="-122"/>
                <a:ea typeface="微软雅黑" panose="020B0503020204020204" pitchFamily="34" charset="-122"/>
              </a:rPr>
              <a:t>未做成</a:t>
            </a:r>
          </a:p>
          <a:p>
            <a:pPr defTabSz="914400" eaLnBrk="0" latinLnBrk="1" hangingPunct="0">
              <a:lnSpc>
                <a:spcPct val="150000"/>
              </a:lnSpc>
              <a:spcBef>
                <a:spcPts val="145"/>
              </a:spcBef>
              <a:tabLst>
                <a:tab pos="4655820" algn="l"/>
              </a:tabLst>
            </a:pPr>
            <a:r>
              <a:rPr lang="en-US" altLang="zh-CN" sz="2410" kern="0" dirty="0">
                <a:solidFill>
                  <a:srgbClr val="000000"/>
                </a:solidFill>
                <a:latin typeface="Times New Roman" panose="02020603050405020304" pitchFamily="65" charset="-122"/>
                <a:ea typeface="微软雅黑" panose="020B0503020204020204" pitchFamily="34" charset="-122"/>
              </a:rPr>
              <a:t>manage</a:t>
            </a:r>
            <a:r>
              <a:rPr lang="zh-CN" altLang="en-US" sz="2410" kern="0" dirty="0">
                <a:solidFill>
                  <a:srgbClr val="000000"/>
                </a:solidFill>
                <a:latin typeface="Times New Roman" panose="02020603050405020304" pitchFamily="65" charset="-122"/>
                <a:ea typeface="微软雅黑" panose="020B0503020204020204" pitchFamily="34" charset="-122"/>
              </a:rPr>
              <a:t>设法做成</a:t>
            </a:r>
            <a:r>
              <a:rPr lang="en-US" altLang="zh-CN" sz="2410" kern="0" dirty="0">
                <a:solidFill>
                  <a:srgbClr val="000000"/>
                </a:solidFill>
                <a:latin typeface="Times New Roman" panose="02020603050405020304" pitchFamily="65" charset="-122"/>
                <a:ea typeface="微软雅黑" panose="020B0503020204020204" pitchFamily="34" charset="-122"/>
              </a:rPr>
              <a:t>	offer</a:t>
            </a:r>
            <a:r>
              <a:rPr lang="zh-CN" altLang="en-US" sz="2410" kern="0" dirty="0">
                <a:solidFill>
                  <a:srgbClr val="000000"/>
                </a:solidFill>
                <a:latin typeface="Times New Roman" panose="02020603050405020304" pitchFamily="65" charset="-122"/>
                <a:ea typeface="微软雅黑" panose="020B0503020204020204" pitchFamily="34" charset="-122"/>
              </a:rPr>
              <a:t>主动提出</a:t>
            </a:r>
          </a:p>
          <a:p>
            <a:pPr marL="0" indent="0" defTabSz="914400" eaLnBrk="0" latinLnBrk="1" hangingPunct="0">
              <a:lnSpc>
                <a:spcPct val="150000"/>
              </a:lnSpc>
              <a:spcBef>
                <a:spcPts val="145"/>
              </a:spcBef>
              <a:buNone/>
              <a:tabLst>
                <a:tab pos="4655820" algn="l"/>
              </a:tabLst>
            </a:pPr>
            <a:r>
              <a:rPr lang="zh-CN" altLang="en-US" sz="2410" kern="0" dirty="0">
                <a:solidFill>
                  <a:srgbClr val="000000"/>
                </a:solidFill>
                <a:latin typeface="Times New Roman" panose="02020603050405020304" pitchFamily="65" charset="-122"/>
                <a:ea typeface="微软雅黑" panose="020B0503020204020204" pitchFamily="34" charset="-122"/>
              </a:rPr>
              <a:t>prepare准备</a:t>
            </a:r>
            <a:r>
              <a:rPr lang="en-US" altLang="zh-CN" sz="2410" kern="0" dirty="0">
                <a:solidFill>
                  <a:srgbClr val="000000"/>
                </a:solidFill>
                <a:latin typeface="Times New Roman" panose="02020603050405020304" pitchFamily="65"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微软雅黑" panose="020B0503020204020204" pitchFamily="34" charset="-122"/>
              </a:rPr>
              <a:t>pretend假装</a:t>
            </a:r>
          </a:p>
          <a:p>
            <a:pPr marL="0" indent="0" defTabSz="914400" eaLnBrk="0" latinLnBrk="1" hangingPunct="0">
              <a:lnSpc>
                <a:spcPct val="150000"/>
              </a:lnSpc>
              <a:spcBef>
                <a:spcPts val="145"/>
              </a:spcBef>
              <a:buNone/>
              <a:tabLst>
                <a:tab pos="4655820" algn="l"/>
              </a:tabLst>
            </a:pPr>
            <a:r>
              <a:rPr lang="zh-CN" altLang="en-US" sz="2410" kern="0" dirty="0">
                <a:solidFill>
                  <a:srgbClr val="000000"/>
                </a:solidFill>
                <a:latin typeface="Times New Roman" panose="02020603050405020304" pitchFamily="65" charset="-122"/>
                <a:ea typeface="微软雅黑" panose="020B0503020204020204" pitchFamily="34" charset="-122"/>
              </a:rPr>
              <a:t>promise承诺</a:t>
            </a:r>
            <a:r>
              <a:rPr lang="en-US" altLang="zh-CN" sz="2410" kern="0" dirty="0">
                <a:solidFill>
                  <a:srgbClr val="000000"/>
                </a:solidFill>
                <a:latin typeface="Times New Roman" panose="02020603050405020304" pitchFamily="65"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微软雅黑" panose="020B0503020204020204" pitchFamily="34" charset="-122"/>
              </a:rPr>
              <a:t>refuse拒绝</a:t>
            </a:r>
          </a:p>
          <a:p>
            <a:pPr marL="0" indent="0" defTabSz="914400" eaLnBrk="0" latinLnBrk="1" hangingPunct="0">
              <a:lnSpc>
                <a:spcPct val="150000"/>
              </a:lnSpc>
              <a:spcBef>
                <a:spcPts val="145"/>
              </a:spcBef>
              <a:buNone/>
              <a:tabLst>
                <a:tab pos="4655820" algn="l"/>
              </a:tabLst>
            </a:pPr>
            <a:r>
              <a:rPr lang="zh-CN" altLang="en-US" sz="2410" kern="0" dirty="0">
                <a:solidFill>
                  <a:srgbClr val="000000"/>
                </a:solidFill>
                <a:latin typeface="Times New Roman" panose="02020603050405020304" pitchFamily="65" charset="-122"/>
                <a:ea typeface="微软雅黑" panose="020B0503020204020204" pitchFamily="34" charset="-122"/>
              </a:rPr>
              <a:t>tend往往会</a:t>
            </a:r>
            <a:r>
              <a:rPr lang="en-US" altLang="zh-CN" sz="2410" kern="0" dirty="0">
                <a:solidFill>
                  <a:srgbClr val="000000"/>
                </a:solidFill>
                <a:latin typeface="Times New Roman" panose="02020603050405020304" pitchFamily="65"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微软雅黑" panose="020B0503020204020204" pitchFamily="34" charset="-122"/>
              </a:rPr>
              <a:t>volunteer自愿做</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956917"/>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kern="0" dirty="0">
                <a:solidFill>
                  <a:srgbClr val="000000"/>
                </a:solidFill>
                <a:latin typeface="Times New Roman" panose="02020603050405020304" pitchFamily="65" charset="-122"/>
                <a:ea typeface="微软雅黑" panose="020B0503020204020204" pitchFamily="34" charset="-122"/>
              </a:rPr>
              <a:t>(2)it</a:t>
            </a:r>
            <a:r>
              <a:rPr lang="zh-CN" altLang="en-US" sz="2410" kern="0" dirty="0">
                <a:solidFill>
                  <a:srgbClr val="000000"/>
                </a:solidFill>
                <a:latin typeface="Times New Roman" panose="02020603050405020304" pitchFamily="65" charset="-122"/>
                <a:ea typeface="微软雅黑" panose="020B0503020204020204" pitchFamily="34" charset="-122"/>
              </a:rPr>
              <a:t>作形式宾语</a:t>
            </a:r>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rPr>
              <a:t>　　不定式</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短语</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作宾语时</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如果宾语后带有宾语补足语</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常用</a:t>
            </a:r>
            <a:r>
              <a:rPr lang="en-US" altLang="zh-CN" sz="2410" kern="0" dirty="0">
                <a:solidFill>
                  <a:srgbClr val="000000"/>
                </a:solidFill>
                <a:latin typeface="Times New Roman" panose="02020603050405020304" pitchFamily="65" charset="-122"/>
                <a:ea typeface="微软雅黑" panose="020B0503020204020204" pitchFamily="34" charset="-122"/>
              </a:rPr>
              <a:t>it</a:t>
            </a:r>
            <a:r>
              <a:rPr lang="zh-CN" altLang="en-US" sz="2410" kern="0" dirty="0">
                <a:solidFill>
                  <a:srgbClr val="000000"/>
                </a:solidFill>
                <a:latin typeface="Times New Roman" panose="02020603050405020304" pitchFamily="65" charset="-122"/>
                <a:ea typeface="微软雅黑" panose="020B0503020204020204" pitchFamily="34" charset="-122"/>
              </a:rPr>
              <a:t>作形式宾语</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而将不定</a:t>
            </a:r>
            <a:br>
              <a:rPr lang="zh-CN" altLang="en-US" sz="2410" kern="0" dirty="0">
                <a:solidFill>
                  <a:srgbClr val="000000"/>
                </a:solidFill>
                <a:latin typeface="Times New Roman" panose="02020603050405020304" pitchFamily="65" charset="-122"/>
                <a:ea typeface="微软雅黑" panose="020B0503020204020204" pitchFamily="34" charset="-122"/>
              </a:rPr>
            </a:br>
            <a:r>
              <a:rPr lang="zh-CN" altLang="en-US" sz="2410" kern="0" dirty="0">
                <a:solidFill>
                  <a:srgbClr val="000000"/>
                </a:solidFill>
                <a:latin typeface="Times New Roman" panose="02020603050405020304" pitchFamily="65" charset="-122"/>
                <a:ea typeface="微软雅黑" panose="020B0503020204020204" pitchFamily="34" charset="-122"/>
              </a:rPr>
              <a:t>式</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短语</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移到宾语补足语之后。</a:t>
            </a:r>
          </a:p>
          <a:p>
            <a:pPr eaLnBrk="0" latinLnBrk="1" hangingPunct="0">
              <a:lnSpc>
                <a:spcPct val="150000"/>
              </a:lnSpc>
              <a:spcBef>
                <a:spcPts val="145"/>
              </a:spcBef>
            </a:pPr>
            <a:r>
              <a:rPr lang="en-US" altLang="zh-CN" sz="2410" kern="0" dirty="0">
                <a:solidFill>
                  <a:srgbClr val="000000"/>
                </a:solidFill>
                <a:latin typeface="Times New Roman" panose="02020603050405020304" pitchFamily="65" charset="-122"/>
                <a:ea typeface="微软雅黑" panose="020B0503020204020204" pitchFamily="34" charset="-122"/>
              </a:rPr>
              <a:t>I consider it our duty to do so.</a:t>
            </a:r>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rPr>
              <a:t>我认为这样做是我们的责任。</a:t>
            </a:r>
          </a:p>
          <a:p>
            <a:pPr eaLnBrk="0" latinLnBrk="1" hangingPunct="0">
              <a:lnSpc>
                <a:spcPct val="150000"/>
              </a:lnSpc>
              <a:spcBef>
                <a:spcPts val="145"/>
              </a:spcBef>
            </a:pPr>
            <a:r>
              <a:rPr lang="en-US" altLang="zh-CN" sz="2410" kern="0" dirty="0">
                <a:solidFill>
                  <a:srgbClr val="000000"/>
                </a:solidFill>
                <a:latin typeface="Times New Roman" panose="02020603050405020304" pitchFamily="65" charset="-122"/>
                <a:ea typeface="微软雅黑" panose="020B0503020204020204" pitchFamily="34" charset="-122"/>
              </a:rPr>
              <a:t>I don't think it necessary to go on with the experiment.</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我认为没有必要继续这项实验。</a:t>
            </a:r>
            <a:endParaRPr lang="zh-CN" alt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39949"/>
            <a:ext cx="11831400" cy="49744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3.作表语</a:t>
            </a:r>
            <a:endParaRPr lang="zh-CN" altLang="en-US" b="1" dirty="0"/>
          </a:p>
        </p:txBody>
      </p:sp>
      <p:graphicFrame>
        <p:nvGraphicFramePr>
          <p:cNvPr id="3" name="表格 2"/>
          <p:cNvGraphicFramePr>
            <a:graphicFrameLocks noGrp="1"/>
          </p:cNvGraphicFramePr>
          <p:nvPr/>
        </p:nvGraphicFramePr>
        <p:xfrm>
          <a:off x="468000" y="1188021"/>
          <a:ext cx="11268000" cy="3475228"/>
        </p:xfrm>
        <a:graphic>
          <a:graphicData uri="http://schemas.openxmlformats.org/drawingml/2006/table">
            <a:tbl>
              <a:tblPr/>
              <a:tblGrid>
                <a:gridCol w="2634615">
                  <a:extLst>
                    <a:ext uri="{9D8B030D-6E8A-4147-A177-3AD203B41FA5}">
                      <a16:colId xmlns:a16="http://schemas.microsoft.com/office/drawing/2014/main" val="20000"/>
                    </a:ext>
                  </a:extLst>
                </a:gridCol>
                <a:gridCol w="8633385">
                  <a:extLst>
                    <a:ext uri="{9D8B030D-6E8A-4147-A177-3AD203B41FA5}">
                      <a16:colId xmlns:a16="http://schemas.microsoft.com/office/drawing/2014/main" val="20001"/>
                    </a:ext>
                  </a:extLst>
                </a:gridCol>
              </a:tblGrid>
              <a:tr h="360000">
                <a:tc>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用法</a:t>
                      </a:r>
                    </a:p>
                  </a:txBody>
                  <a:tcPr marL="45720" marR="45720"/>
                </a:tc>
                <a:tc>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例句</a:t>
                      </a:r>
                    </a:p>
                  </a:txBody>
                  <a:tcPr marL="45720" marR="45720"/>
                </a:tc>
                <a:extLst>
                  <a:ext uri="{0D108BD9-81ED-4DB2-BD59-A6C34878D82A}">
                    <a16:rowId xmlns:a16="http://schemas.microsoft.com/office/drawing/2014/main" val="10000"/>
                  </a:ext>
                </a:extLst>
              </a:tr>
              <a:tr h="360000">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对主语作进一步说明</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The purpose of new drugs used on patients is </a:t>
                      </a:r>
                      <a:r>
                        <a:rPr lang="zh-CN" altLang="en-US" sz="1815" u="sng" kern="0" dirty="0">
                          <a:solidFill>
                            <a:srgbClr val="000000"/>
                          </a:solidFill>
                          <a:latin typeface="Times New Roman" panose="02020603050405020304" pitchFamily="65" charset="-122"/>
                          <a:ea typeface="宋体" panose="02010600030101010101" pitchFamily="2" charset="-122"/>
                        </a:rPr>
                        <a:t>to make them less painful</a:t>
                      </a:r>
                      <a:r>
                        <a:rPr lang="zh-CN" altLang="en-US" sz="1815" kern="0" dirty="0">
                          <a:solidFill>
                            <a:srgbClr val="000000"/>
                          </a:solidFill>
                          <a:latin typeface="Times New Roman" panose="02020603050405020304" pitchFamily="65" charset="-122"/>
                          <a:ea typeface="宋体" panose="02010600030101010101" pitchFamily="2" charset="-122"/>
                        </a:rPr>
                        <a:t>. </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对患者使用新药的目的是减轻他们的痛苦。</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Her next goal is </a:t>
                      </a:r>
                      <a:r>
                        <a:rPr lang="zh-CN" altLang="en-US" sz="1815" u="sng" kern="0" dirty="0">
                          <a:solidFill>
                            <a:srgbClr val="000000"/>
                          </a:solidFill>
                          <a:latin typeface="Times New Roman" panose="02020603050405020304" pitchFamily="65" charset="-122"/>
                          <a:ea typeface="宋体" panose="02010600030101010101" pitchFamily="2" charset="-122"/>
                        </a:rPr>
                        <a:t>to start a charity website</a:t>
                      </a:r>
                      <a:r>
                        <a:rPr lang="zh-CN" altLang="en-US" sz="1815" kern="0" dirty="0">
                          <a:solidFill>
                            <a:srgbClr val="000000"/>
                          </a:solidFill>
                          <a:latin typeface="Times New Roman" panose="02020603050405020304" pitchFamily="65" charset="-122"/>
                          <a:ea typeface="宋体" panose="02010600030101010101" pitchFamily="2" charset="-122"/>
                        </a:rPr>
                        <a:t> to raise money for children in poor countries.</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她的下一个目标是建立一个慈善网站,为贫困国家的儿童筹集资金。</a:t>
                      </a:r>
                    </a:p>
                  </a:txBody>
                  <a:tcPr marL="45720" marR="45720"/>
                </a:tc>
                <a:extLst>
                  <a:ext uri="{0D108BD9-81ED-4DB2-BD59-A6C34878D82A}">
                    <a16:rowId xmlns:a16="http://schemas.microsoft.com/office/drawing/2014/main" val="10001"/>
                  </a:ext>
                </a:extLst>
              </a:tr>
              <a:tr h="360000">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表示应该</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You are </a:t>
                      </a:r>
                      <a:r>
                        <a:rPr lang="zh-CN" altLang="en-US" sz="1815" u="sng" kern="0" dirty="0">
                          <a:solidFill>
                            <a:srgbClr val="000000"/>
                          </a:solidFill>
                          <a:latin typeface="Times New Roman" panose="02020603050405020304" pitchFamily="65" charset="-122"/>
                          <a:ea typeface="宋体" panose="02010600030101010101" pitchFamily="2" charset="-122"/>
                        </a:rPr>
                        <a:t>to report</a:t>
                      </a:r>
                      <a:r>
                        <a:rPr lang="zh-CN" altLang="en-US" sz="1815" kern="0" dirty="0">
                          <a:solidFill>
                            <a:srgbClr val="000000"/>
                          </a:solidFill>
                          <a:latin typeface="Times New Roman" panose="02020603050405020304" pitchFamily="65" charset="-122"/>
                          <a:ea typeface="宋体" panose="02010600030101010101" pitchFamily="2" charset="-122"/>
                        </a:rPr>
                        <a:t> that to the police.你应该报警。</a:t>
                      </a:r>
                    </a:p>
                  </a:txBody>
                  <a:tcPr marL="45720" marR="45720"/>
                </a:tc>
                <a:extLst>
                  <a:ext uri="{0D108BD9-81ED-4DB2-BD59-A6C34878D82A}">
                    <a16:rowId xmlns:a16="http://schemas.microsoft.com/office/drawing/2014/main" val="10002"/>
                  </a:ext>
                </a:extLst>
              </a:tr>
              <a:tr h="360000">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表示命中注定</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They said goodbye, little knowing that they were </a:t>
                      </a:r>
                      <a:r>
                        <a:rPr lang="zh-CN" altLang="en-US" sz="1815" u="sng" kern="0" dirty="0">
                          <a:solidFill>
                            <a:srgbClr val="000000"/>
                          </a:solidFill>
                          <a:latin typeface="Times New Roman" panose="02020603050405020304" pitchFamily="65" charset="-122"/>
                          <a:ea typeface="宋体" panose="02010600030101010101" pitchFamily="2" charset="-122"/>
                        </a:rPr>
                        <a:t>never to meet again</a:t>
                      </a:r>
                      <a:r>
                        <a:rPr lang="zh-CN" altLang="en-US" sz="1815" kern="0" dirty="0">
                          <a:solidFill>
                            <a:srgbClr val="000000"/>
                          </a:solidFill>
                          <a:latin typeface="Times New Roman" panose="02020603050405020304" pitchFamily="65" charset="-122"/>
                          <a:ea typeface="宋体" panose="02010600030101010101" pitchFamily="2" charset="-122"/>
                        </a:rPr>
                        <a:t>. </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他们道了别,一点也没有想到他们再也不能相见了。</a:t>
                      </a:r>
                    </a:p>
                  </a:txBody>
                  <a:tcPr marL="45720" marR="45720"/>
                </a:tc>
                <a:extLst>
                  <a:ext uri="{0D108BD9-81ED-4DB2-BD59-A6C34878D82A}">
                    <a16:rowId xmlns:a16="http://schemas.microsoft.com/office/drawing/2014/main" val="10003"/>
                  </a:ext>
                </a:extLst>
              </a:tr>
            </a:tbl>
          </a:graphicData>
        </a:graphic>
      </p:graphicFrame>
      <p:sp>
        <p:nvSpPr>
          <p:cNvPr id="4" name="TextBox 2"/>
          <p:cNvSpPr txBox="1"/>
          <p:nvPr/>
        </p:nvSpPr>
        <p:spPr>
          <a:xfrm>
            <a:off x="468000" y="5004735"/>
            <a:ext cx="11831400" cy="151638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注意</a:t>
            </a:r>
            <a:r>
              <a:rPr lang="zh-CN" altLang="en-US" sz="2410" kern="0" dirty="0">
                <a:solidFill>
                  <a:srgbClr val="000000"/>
                </a:solidFill>
                <a:latin typeface="Times New Roman" panose="02020603050405020304" pitchFamily="18" charset="0"/>
                <a:ea typeface="微软雅黑" panose="020B0503020204020204" pitchFamily="34" charset="-122"/>
                <a:sym typeface="Times New Roman" panose="02020603050405020304" pitchFamily="18" charset="0"/>
              </a:rPr>
              <a:t>    </a:t>
            </a: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不定式作表语时,如果主语部分有实义动词do的某种形式,则表语中可以省略不定式符号to。</a:t>
            </a:r>
            <a:endParaRPr lang="zh-CN" altLang="en-US" sz="2000" dirty="0">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endParaRPr>
          </a:p>
          <a:p>
            <a:pPr marL="0" indent="0" eaLnBrk="0" latinLnBrk="1" hangingPunct="0">
              <a:lnSpc>
                <a:spcPct val="150000"/>
              </a:lnSpc>
              <a:spcBef>
                <a:spcPts val="145"/>
              </a:spcBef>
              <a:buNone/>
            </a:pP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If you are wrong, the least thing you can </a:t>
            </a:r>
            <a:r>
              <a:rPr lang="zh-CN" altLang="en-US" sz="2000" u="sng" kern="0" dirty="0">
                <a:solidFill>
                  <a:srgbClr val="000000"/>
                </a:solidFill>
                <a:latin typeface="Times New Roman" panose="02020603050405020304" pitchFamily="18" charset="0"/>
                <a:ea typeface="楷体" panose="02010609060101010101" charset="-122"/>
                <a:cs typeface="Times New Roman" panose="02020603050405020304" pitchFamily="18" charset="0"/>
              </a:rPr>
              <a:t>do</a:t>
            </a: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 is </a:t>
            </a:r>
            <a:r>
              <a:rPr lang="zh-CN" altLang="en-US" sz="2000" u="sng" kern="0" dirty="0">
                <a:solidFill>
                  <a:srgbClr val="000000"/>
                </a:solidFill>
                <a:latin typeface="Times New Roman" panose="02020603050405020304" pitchFamily="18" charset="0"/>
                <a:ea typeface="楷体" panose="02010609060101010101" charset="-122"/>
                <a:cs typeface="Times New Roman" panose="02020603050405020304" pitchFamily="18" charset="0"/>
              </a:rPr>
              <a:t>apologize</a:t>
            </a: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a:t>
            </a:r>
            <a:endParaRPr lang="zh-CN" altLang="en-US" sz="2000" dirty="0">
              <a:latin typeface="Times New Roman" panose="02020603050405020304" pitchFamily="18" charset="0"/>
              <a:ea typeface="楷体" panose="02010609060101010101" charset="-122"/>
              <a:cs typeface="Times New Roman" panose="02020603050405020304" pitchFamily="18" charset="0"/>
            </a:endParaRPr>
          </a:p>
          <a:p>
            <a:pPr marL="0" indent="0" eaLnBrk="0" latinLnBrk="1" hangingPunct="0">
              <a:lnSpc>
                <a:spcPct val="150000"/>
              </a:lnSpc>
              <a:spcBef>
                <a:spcPts val="145"/>
              </a:spcBef>
              <a:buNone/>
            </a:pP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如果你错了,道歉是你最起码可以做的事。</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956917"/>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a:solidFill>
                  <a:srgbClr val="953FA3"/>
                </a:solidFill>
                <a:latin typeface="Times New Roman" panose="02020603050405020304" pitchFamily="65" charset="-122"/>
                <a:ea typeface="微软雅黑" panose="020B0503020204020204" pitchFamily="34" charset="-122"/>
              </a:rPr>
              <a:t>4.作状语</a:t>
            </a:r>
            <a:endParaRPr lang="zh-CN" altLang="en-US" sz="2800" b="1" dirty="0"/>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rPr>
              <a:t>(1)作目的状语</a:t>
            </a:r>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rPr>
              <a:t>to do和in order to do可放在句首或句中,而so as to do只能放在句中。 </a:t>
            </a:r>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rPr>
              <a:t>To/In order to learn a language well, you must make great efforts.</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要学好一门语言,你必须付出很大努力。</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I work hard </a:t>
            </a:r>
            <a:r>
              <a:rPr lang="zh-CN" altLang="en-US" sz="2410" u="sng" kern="0" dirty="0">
                <a:solidFill>
                  <a:srgbClr val="000000"/>
                </a:solidFill>
                <a:latin typeface="Times New Roman" panose="02020603050405020304" pitchFamily="65" charset="-122"/>
                <a:ea typeface="微软雅黑" panose="020B0503020204020204" pitchFamily="34" charset="-122"/>
              </a:rPr>
              <a:t>to/in order to/so as to get a satisfactory score</a:t>
            </a:r>
            <a:r>
              <a:rPr lang="zh-CN" altLang="en-US" sz="2410" kern="0" dirty="0">
                <a:solidFill>
                  <a:srgbClr val="000000"/>
                </a:solidFill>
                <a:latin typeface="Times New Roman" panose="02020603050405020304" pitchFamily="65" charset="-122"/>
                <a:ea typeface="微软雅黑" panose="020B0503020204020204" pitchFamily="34" charset="-122"/>
              </a:rPr>
              <a:t> next year. 我努力学习是为了明</a:t>
            </a:r>
            <a:br>
              <a:rPr dirty="0"/>
            </a:br>
            <a:r>
              <a:rPr lang="zh-CN" altLang="en-US" sz="2410" kern="0" dirty="0">
                <a:solidFill>
                  <a:srgbClr val="000000"/>
                </a:solidFill>
                <a:latin typeface="Times New Roman" panose="02020603050405020304" pitchFamily="65" charset="-122"/>
                <a:ea typeface="微软雅黑" panose="020B0503020204020204" pitchFamily="34" charset="-122"/>
              </a:rPr>
              <a:t>年能取得令人满意的成绩。 </a:t>
            </a:r>
            <a:endParaRPr lang="zh-CN" alt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2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(2)作结果状语</a:t>
            </a:r>
            <a:endParaRPr lang="zh-CN" altLang="en-US" dirty="0"/>
          </a:p>
        </p:txBody>
      </p:sp>
      <p:graphicFrame>
        <p:nvGraphicFramePr>
          <p:cNvPr id="3" name="表格 2"/>
          <p:cNvGraphicFramePr>
            <a:graphicFrameLocks noGrp="1"/>
          </p:cNvGraphicFramePr>
          <p:nvPr/>
        </p:nvGraphicFramePr>
        <p:xfrm>
          <a:off x="468000" y="1302565"/>
          <a:ext cx="11369040" cy="3553530"/>
        </p:xfrm>
        <a:graphic>
          <a:graphicData uri="http://schemas.openxmlformats.org/drawingml/2006/table">
            <a:tbl>
              <a:tblPr/>
              <a:tblGrid>
                <a:gridCol w="1815465">
                  <a:extLst>
                    <a:ext uri="{9D8B030D-6E8A-4147-A177-3AD203B41FA5}">
                      <a16:colId xmlns:a16="http://schemas.microsoft.com/office/drawing/2014/main" val="20000"/>
                    </a:ext>
                  </a:extLst>
                </a:gridCol>
                <a:gridCol w="2331720">
                  <a:extLst>
                    <a:ext uri="{9D8B030D-6E8A-4147-A177-3AD203B41FA5}">
                      <a16:colId xmlns:a16="http://schemas.microsoft.com/office/drawing/2014/main" val="20001"/>
                    </a:ext>
                  </a:extLst>
                </a:gridCol>
                <a:gridCol w="7221855">
                  <a:extLst>
                    <a:ext uri="{9D8B030D-6E8A-4147-A177-3AD203B41FA5}">
                      <a16:colId xmlns:a16="http://schemas.microsoft.com/office/drawing/2014/main" val="20002"/>
                    </a:ext>
                  </a:extLst>
                </a:gridCol>
              </a:tblGrid>
              <a:tr h="563328">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形式</a:t>
                      </a:r>
                    </a:p>
                  </a:txBody>
                  <a:tcPr marL="45720" marR="45720"/>
                </a:tc>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意义</a:t>
                      </a:r>
                    </a:p>
                  </a:txBody>
                  <a:tcPr marL="45720" marR="45720"/>
                </a:tc>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例句</a:t>
                      </a:r>
                    </a:p>
                  </a:txBody>
                  <a:tcPr marL="45720" marR="45720"/>
                </a:tc>
                <a:extLst>
                  <a:ext uri="{0D108BD9-81ED-4DB2-BD59-A6C34878D82A}">
                    <a16:rowId xmlns:a16="http://schemas.microsoft.com/office/drawing/2014/main" val="10000"/>
                  </a:ext>
                </a:extLst>
              </a:tr>
              <a:tr h="1024890">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only to do</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出乎意料的结果</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He hurried to the booking office </a:t>
                      </a:r>
                      <a:r>
                        <a:rPr lang="zh-CN" altLang="en-US" sz="1815" u="sng" kern="0" dirty="0">
                          <a:solidFill>
                            <a:srgbClr val="000000"/>
                          </a:solidFill>
                          <a:latin typeface="Times New Roman" panose="02020603050405020304" pitchFamily="65" charset="-122"/>
                          <a:ea typeface="宋体" panose="02010600030101010101" pitchFamily="2" charset="-122"/>
                        </a:rPr>
                        <a:t>only to be told</a:t>
                      </a:r>
                      <a:r>
                        <a:rPr lang="zh-CN" altLang="en-US" sz="1815" kern="0" dirty="0">
                          <a:solidFill>
                            <a:srgbClr val="000000"/>
                          </a:solidFill>
                          <a:latin typeface="Times New Roman" panose="02020603050405020304" pitchFamily="65" charset="-122"/>
                          <a:ea typeface="宋体" panose="02010600030101010101" pitchFamily="2" charset="-122"/>
                        </a:rPr>
                        <a:t> that all the tickets </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had been sold out.他急匆匆地赶到售票处,却被告知所有票都卖完了。</a:t>
                      </a:r>
                    </a:p>
                  </a:txBody>
                  <a:tcPr marL="45720" marR="45720"/>
                </a:tc>
                <a:extLst>
                  <a:ext uri="{0D108BD9-81ED-4DB2-BD59-A6C34878D82A}">
                    <a16:rowId xmlns:a16="http://schemas.microsoft.com/office/drawing/2014/main" val="10001"/>
                  </a:ext>
                </a:extLst>
              </a:tr>
              <a:tr h="982656">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enough </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to do</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足够</a:t>
                      </a:r>
                      <a:r>
                        <a:rPr lang="zh-CN" altLang="en-US" sz="1815" kern="0" dirty="0">
                          <a:solidFill>
                            <a:srgbClr val="000000"/>
                          </a:solidFill>
                          <a:latin typeface="黑体" panose="02010609060101010101" pitchFamily="49" charset="-122"/>
                          <a:ea typeface="宋体" panose="02010600030101010101" pitchFamily="2" charset="-122"/>
                        </a:rPr>
                        <a:t>……</a:t>
                      </a:r>
                      <a:r>
                        <a:rPr lang="zh-CN" altLang="en-US" sz="1815" kern="0" dirty="0">
                          <a:solidFill>
                            <a:srgbClr val="000000"/>
                          </a:solidFill>
                          <a:latin typeface="Times New Roman" panose="02020603050405020304" pitchFamily="65" charset="-122"/>
                          <a:ea typeface="宋体" panose="02010600030101010101" pitchFamily="2" charset="-122"/>
                        </a:rPr>
                        <a:t>能做</a:t>
                      </a:r>
                      <a:r>
                        <a:rPr lang="zh-CN" altLang="en-US" sz="1815" kern="0" dirty="0">
                          <a:solidFill>
                            <a:srgbClr val="000000"/>
                          </a:solidFill>
                          <a:latin typeface="黑体" panose="02010609060101010101" pitchFamily="49" charset="-122"/>
                          <a:ea typeface="宋体" panose="02010600030101010101" pitchFamily="2" charset="-122"/>
                        </a:rPr>
                        <a:t>……</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She was old </a:t>
                      </a:r>
                      <a:r>
                        <a:rPr lang="zh-CN" altLang="en-US" sz="1815" u="sng" kern="0" dirty="0">
                          <a:solidFill>
                            <a:srgbClr val="000000"/>
                          </a:solidFill>
                          <a:latin typeface="Times New Roman" panose="02020603050405020304" pitchFamily="65" charset="-122"/>
                          <a:ea typeface="宋体" panose="02010600030101010101" pitchFamily="2" charset="-122"/>
                        </a:rPr>
                        <a:t>enough to decide</a:t>
                      </a:r>
                      <a:r>
                        <a:rPr lang="zh-CN" altLang="en-US" sz="1815" kern="0" dirty="0">
                          <a:solidFill>
                            <a:srgbClr val="000000"/>
                          </a:solidFill>
                          <a:latin typeface="Times New Roman" panose="02020603050405020304" pitchFamily="65" charset="-122"/>
                          <a:ea typeface="宋体" panose="02010600030101010101" pitchFamily="2" charset="-122"/>
                        </a:rPr>
                        <a:t> for herself. </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她已到自己做决定的年龄了。</a:t>
                      </a:r>
                    </a:p>
                  </a:txBody>
                  <a:tcPr marL="45720" marR="45720"/>
                </a:tc>
                <a:extLst>
                  <a:ext uri="{0D108BD9-81ED-4DB2-BD59-A6C34878D82A}">
                    <a16:rowId xmlns:a16="http://schemas.microsoft.com/office/drawing/2014/main" val="10002"/>
                  </a:ext>
                </a:extLst>
              </a:tr>
              <a:tr h="982656">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too...to do</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太</a:t>
                      </a:r>
                      <a:r>
                        <a:rPr lang="zh-CN" altLang="en-US" sz="1815" kern="0" dirty="0">
                          <a:solidFill>
                            <a:srgbClr val="000000"/>
                          </a:solidFill>
                          <a:latin typeface="黑体" panose="02010609060101010101" pitchFamily="49" charset="-122"/>
                          <a:ea typeface="宋体" panose="02010600030101010101" pitchFamily="2" charset="-122"/>
                        </a:rPr>
                        <a:t>……</a:t>
                      </a:r>
                      <a:r>
                        <a:rPr lang="zh-CN" altLang="en-US" sz="1815" kern="0" dirty="0">
                          <a:solidFill>
                            <a:srgbClr val="000000"/>
                          </a:solidFill>
                          <a:latin typeface="Times New Roman" panose="02020603050405020304" pitchFamily="65" charset="-122"/>
                          <a:ea typeface="宋体" panose="02010600030101010101" pitchFamily="2" charset="-122"/>
                        </a:rPr>
                        <a:t>而不能做</a:t>
                      </a:r>
                      <a:r>
                        <a:rPr lang="zh-CN" altLang="en-US" sz="1815" kern="0" dirty="0">
                          <a:solidFill>
                            <a:srgbClr val="000000"/>
                          </a:solidFill>
                          <a:latin typeface="黑体" panose="02010609060101010101" pitchFamily="49" charset="-122"/>
                          <a:ea typeface="宋体" panose="02010600030101010101" pitchFamily="2" charset="-122"/>
                        </a:rPr>
                        <a:t>……</a:t>
                      </a:r>
                    </a:p>
                  </a:txBody>
                  <a:tcPr marL="45720" marR="45720"/>
                </a:tc>
                <a:tc>
                  <a:txBody>
                    <a:bodyPr/>
                    <a:lstStyle/>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He was </a:t>
                      </a:r>
                      <a:r>
                        <a:rPr lang="zh-CN" altLang="en-US" sz="1815" u="sng" kern="0" dirty="0">
                          <a:solidFill>
                            <a:srgbClr val="000000"/>
                          </a:solidFill>
                          <a:latin typeface="Times New Roman" panose="02020603050405020304" pitchFamily="65" charset="-122"/>
                          <a:ea typeface="宋体" panose="02010600030101010101" pitchFamily="2" charset="-122"/>
                        </a:rPr>
                        <a:t>too frightened to move</a:t>
                      </a:r>
                      <a:r>
                        <a:rPr lang="zh-CN" altLang="en-US" sz="1815" kern="0" dirty="0">
                          <a:solidFill>
                            <a:srgbClr val="000000"/>
                          </a:solidFill>
                          <a:latin typeface="Times New Roman" panose="02020603050405020304" pitchFamily="65" charset="-122"/>
                          <a:ea typeface="宋体" panose="02010600030101010101" pitchFamily="2" charset="-122"/>
                        </a:rPr>
                        <a:t>.</a:t>
                      </a:r>
                    </a:p>
                    <a:p>
                      <a:pP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他害怕得动弹不得。</a:t>
                      </a:r>
                    </a:p>
                  </a:txBody>
                  <a:tcPr marL="45720" marR="45720"/>
                </a:tc>
                <a:extLst>
                  <a:ext uri="{0D108BD9-81ED-4DB2-BD59-A6C34878D82A}">
                    <a16:rowId xmlns:a16="http://schemas.microsoft.com/office/drawing/2014/main" val="10003"/>
                  </a:ext>
                </a:extLst>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00304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(3)作原因状语</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不定式常与表示情感、状态的形容词连用,如glad、happy、delighted、surprised、</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anxious、excited、proud、disappointed等。 </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I was </a:t>
            </a:r>
            <a:r>
              <a:rPr lang="zh-CN" altLang="en-US" sz="2410" u="sng" kern="0" dirty="0">
                <a:solidFill>
                  <a:srgbClr val="000000"/>
                </a:solidFill>
                <a:latin typeface="Times New Roman" panose="02020603050405020304" pitchFamily="65" charset="-122"/>
                <a:ea typeface="微软雅黑" panose="020B0503020204020204" pitchFamily="34" charset="-122"/>
              </a:rPr>
              <a:t>delighted to hear</a:t>
            </a:r>
            <a:r>
              <a:rPr lang="zh-CN" altLang="en-US" sz="2410" kern="0" dirty="0">
                <a:solidFill>
                  <a:srgbClr val="000000"/>
                </a:solidFill>
                <a:latin typeface="Times New Roman" panose="02020603050405020304" pitchFamily="65" charset="-122"/>
                <a:ea typeface="微软雅黑" panose="020B0503020204020204" pitchFamily="34" charset="-122"/>
              </a:rPr>
              <a:t> the good news. </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听到这个好消息我很开心。</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I was </a:t>
            </a:r>
            <a:r>
              <a:rPr lang="zh-CN" altLang="en-US" sz="2410" u="sng" kern="0" dirty="0">
                <a:solidFill>
                  <a:srgbClr val="000000"/>
                </a:solidFill>
                <a:latin typeface="Times New Roman" panose="02020603050405020304" pitchFamily="65" charset="-122"/>
                <a:ea typeface="微软雅黑" panose="020B0503020204020204" pitchFamily="34" charset="-122"/>
              </a:rPr>
              <a:t>surprised to know</a:t>
            </a:r>
            <a:r>
              <a:rPr lang="zh-CN" altLang="en-US" sz="2410" kern="0" dirty="0">
                <a:solidFill>
                  <a:srgbClr val="000000"/>
                </a:solidFill>
                <a:latin typeface="Times New Roman" panose="02020603050405020304" pitchFamily="65" charset="-122"/>
                <a:ea typeface="微软雅黑" panose="020B0503020204020204" pitchFamily="34" charset="-122"/>
              </a:rPr>
              <a:t> he had failed in the exam. </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得知他考试没及格,我很惊讶。</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1044240"/>
            <a:ext cx="11831400" cy="340995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注意</a:t>
            </a:r>
            <a:r>
              <a:rPr lang="zh-CN" altLang="en-US" sz="2410" kern="0" dirty="0">
                <a:solidFill>
                  <a:srgbClr val="000000"/>
                </a:solidFill>
                <a:latin typeface="Times New Roman" panose="02020603050405020304" pitchFamily="18" charset="0"/>
                <a:ea typeface="微软雅黑" panose="020B0503020204020204" pitchFamily="34"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 以下动词(短语)通常不用于现在进行时:</a:t>
            </a:r>
            <a:endParaRPr lang="zh-CN" altLang="en-US" dirty="0">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①表示“感情、愿望、需求”:like、want、desire、wish、need、prefer等;</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②表示“心理状态和过程”:know、recognize、suppose、mean、understand、be-</a:t>
            </a:r>
            <a:br>
              <a:rPr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lieve、remember等;</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③表示“拥有关系”:belong to、hold、contain、own、consist of等;</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④表示“感觉”:feel、see、hear、smell、taste等。</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956917"/>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953FA3"/>
                </a:solidFill>
                <a:latin typeface="Times New Roman" panose="02020603050405020304" pitchFamily="65" charset="-122"/>
                <a:ea typeface="微软雅黑" panose="020B0503020204020204" pitchFamily="34" charset="-122"/>
              </a:rPr>
              <a:t>5.</a:t>
            </a:r>
            <a:r>
              <a:rPr lang="zh-CN" altLang="en-US" sz="2410" b="1" kern="0" dirty="0">
                <a:solidFill>
                  <a:srgbClr val="953FA3"/>
                </a:solidFill>
                <a:latin typeface="Times New Roman" panose="02020603050405020304" pitchFamily="65" charset="-122"/>
                <a:ea typeface="微软雅黑" panose="020B0503020204020204" pitchFamily="34" charset="-122"/>
              </a:rPr>
              <a:t>作定语</a:t>
            </a:r>
            <a:endParaRPr lang="zh-CN" altLang="en-US" sz="2800" b="1" dirty="0"/>
          </a:p>
          <a:p>
            <a:pPr eaLnBrk="0" latinLnBrk="1" hangingPunct="0">
              <a:lnSpc>
                <a:spcPct val="150000"/>
              </a:lnSpc>
              <a:spcBef>
                <a:spcPts val="145"/>
              </a:spcBef>
            </a:pPr>
            <a:r>
              <a:rPr lang="en-US" altLang="zh-CN" sz="2410" kern="0" dirty="0">
                <a:solidFill>
                  <a:srgbClr val="000000"/>
                </a:solidFill>
                <a:latin typeface="Times New Roman" panose="02020603050405020304" pitchFamily="65" charset="-122"/>
                <a:ea typeface="微软雅黑" panose="020B0503020204020204" pitchFamily="34" charset="-122"/>
              </a:rPr>
              <a:t>(1)</a:t>
            </a:r>
            <a:r>
              <a:rPr lang="zh-CN" altLang="en-US" sz="2410" kern="0" dirty="0">
                <a:solidFill>
                  <a:srgbClr val="000000"/>
                </a:solidFill>
                <a:latin typeface="Times New Roman" panose="02020603050405020304" pitchFamily="65" charset="-122"/>
                <a:ea typeface="微软雅黑" panose="020B0503020204020204" pitchFamily="34" charset="-122"/>
              </a:rPr>
              <a:t>不定式</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短语</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作定语时</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一般位于所修饰的词之后</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其中心词多为抽象名词。修饰具</a:t>
            </a:r>
            <a:br>
              <a:rPr lang="zh-CN" altLang="en-US" sz="2410" kern="0" dirty="0">
                <a:solidFill>
                  <a:srgbClr val="000000"/>
                </a:solidFill>
                <a:latin typeface="Times New Roman" panose="02020603050405020304" pitchFamily="65" charset="-122"/>
                <a:ea typeface="微软雅黑" panose="020B0503020204020204" pitchFamily="34" charset="-122"/>
              </a:rPr>
            </a:br>
            <a:r>
              <a:rPr lang="zh-CN" altLang="en-US" sz="2410" kern="0" dirty="0">
                <a:solidFill>
                  <a:srgbClr val="000000"/>
                </a:solidFill>
                <a:latin typeface="Times New Roman" panose="02020603050405020304" pitchFamily="65" charset="-122"/>
                <a:ea typeface="微软雅黑" panose="020B0503020204020204" pitchFamily="34" charset="-122"/>
              </a:rPr>
              <a:t>体名词时</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一般表示动作在“某个时间前”尚未实现。</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The ability to write good articles is vital for reporters.</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对记者来说,写好文章的能力是至关重要的。</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We have two machines </a:t>
            </a:r>
            <a:r>
              <a:rPr lang="zh-CN" altLang="en-US" sz="2410" u="sng" kern="0" dirty="0">
                <a:solidFill>
                  <a:srgbClr val="000000"/>
                </a:solidFill>
                <a:latin typeface="Times New Roman" panose="02020603050405020304" pitchFamily="65" charset="-122"/>
                <a:ea typeface="微软雅黑" panose="020B0503020204020204" pitchFamily="34" charset="-122"/>
              </a:rPr>
              <a:t>to repair</a:t>
            </a:r>
            <a:r>
              <a:rPr lang="zh-CN" altLang="en-US" sz="2410" kern="0" dirty="0">
                <a:solidFill>
                  <a:srgbClr val="000000"/>
                </a:solidFill>
                <a:latin typeface="Times New Roman" panose="02020603050405020304" pitchFamily="65" charset="-122"/>
                <a:ea typeface="微软雅黑" panose="020B0503020204020204" pitchFamily="34" charset="-122"/>
              </a:rPr>
              <a:t> today.</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今天我们有两台机器需要修理。</a:t>
            </a:r>
            <a:endParaRPr lang="zh-CN" altLang="en-US" dirty="0"/>
          </a:p>
        </p:txBody>
      </p:sp>
      <p:sp>
        <p:nvSpPr>
          <p:cNvPr id="3" name="TextBox 2"/>
          <p:cNvSpPr txBox="1"/>
          <p:nvPr/>
        </p:nvSpPr>
        <p:spPr>
          <a:xfrm>
            <a:off x="394970" y="4644390"/>
            <a:ext cx="9842500" cy="199644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注意</a:t>
            </a:r>
            <a:r>
              <a:rPr lang="zh-CN" altLang="en-US" sz="2410" kern="0" dirty="0">
                <a:solidFill>
                  <a:srgbClr val="000000"/>
                </a:solidFill>
                <a:latin typeface="Times New Roman" panose="02020603050405020304" pitchFamily="18" charset="0"/>
                <a:ea typeface="微软雅黑" panose="020B0503020204020204" pitchFamily="34" charset="-122"/>
                <a:sym typeface="Times New Roman" panose="02020603050405020304" pitchFamily="18" charset="0"/>
              </a:rPr>
              <a:t>  </a:t>
            </a:r>
            <a:r>
              <a:rPr lang="zh-CN" altLang="en-US" sz="2000" kern="0" dirty="0">
                <a:solidFill>
                  <a:srgbClr val="000000"/>
                </a:solidFill>
                <a:latin typeface="Times New Roman" panose="02020603050405020304" pitchFamily="18" charset="0"/>
                <a:ea typeface="微软雅黑" panose="020B0503020204020204" pitchFamily="34" charset="-122"/>
                <a:sym typeface="Times New Roman" panose="02020603050405020304" pitchFamily="18" charset="0"/>
              </a:rPr>
              <a:t>  </a:t>
            </a:r>
            <a:r>
              <a:rPr lang="zh-CN" altLang="en-US" sz="2000" b="1" kern="0" dirty="0">
                <a:solidFill>
                  <a:srgbClr val="000000"/>
                </a:solidFill>
                <a:latin typeface="Times New Roman" panose="02020603050405020304" pitchFamily="18" charset="0"/>
                <a:ea typeface="微软雅黑" panose="020B0503020204020204" pitchFamily="34" charset="-122"/>
                <a:sym typeface="Times New Roman" panose="02020603050405020304" pitchFamily="18" charset="0"/>
              </a:rPr>
              <a:t>区分以下句子中作定语的非谓语形式:</a:t>
            </a:r>
            <a:endParaRPr lang="zh-CN" altLang="en-US" sz="2000" dirty="0">
              <a:latin typeface="Times New Roman" panose="02020603050405020304" pitchFamily="18" charset="0"/>
              <a:ea typeface="微软雅黑" panose="020B0503020204020204" pitchFamily="34" charset="-122"/>
              <a:sym typeface="Times New Roman" panose="02020603050405020304" pitchFamily="18" charset="0"/>
            </a:endParaRPr>
          </a:p>
          <a:p>
            <a:pPr marL="0" indent="0" eaLnBrk="0" latinLnBrk="1" hangingPunct="0">
              <a:lnSpc>
                <a:spcPct val="150000"/>
              </a:lnSpc>
              <a:spcBef>
                <a:spcPts val="145"/>
              </a:spcBef>
              <a:buNone/>
            </a:pPr>
            <a:r>
              <a:rPr lang="zh-CN" altLang="en-US" sz="2000" kern="0" dirty="0">
                <a:solidFill>
                  <a:srgbClr val="000000"/>
                </a:solidFill>
                <a:latin typeface="Times New Roman" panose="02020603050405020304" pitchFamily="65" charset="-122"/>
                <a:ea typeface="微软雅黑" panose="020B0503020204020204" pitchFamily="34" charset="-122"/>
              </a:rPr>
              <a:t>I have many assignments </a:t>
            </a:r>
            <a:r>
              <a:rPr lang="zh-CN" altLang="en-US" sz="2000" u="sng" kern="0" dirty="0">
                <a:solidFill>
                  <a:srgbClr val="000000"/>
                </a:solidFill>
                <a:latin typeface="Times New Roman" panose="02020603050405020304" pitchFamily="65" charset="-122"/>
                <a:ea typeface="微软雅黑" panose="020B0503020204020204" pitchFamily="34" charset="-122"/>
              </a:rPr>
              <a:t>to do</a:t>
            </a:r>
            <a:r>
              <a:rPr lang="zh-CN" altLang="en-US" sz="2000" kern="0" dirty="0">
                <a:solidFill>
                  <a:srgbClr val="000000"/>
                </a:solidFill>
                <a:latin typeface="Times New Roman" panose="02020603050405020304" pitchFamily="65" charset="-122"/>
                <a:ea typeface="微软雅黑" panose="020B0503020204020204" pitchFamily="34" charset="-122"/>
              </a:rPr>
              <a:t>.</a:t>
            </a:r>
            <a:endParaRPr lang="zh-CN" altLang="en-US" sz="2000" dirty="0">
              <a:ea typeface="微软雅黑" panose="020B0503020204020204" pitchFamily="34" charset="-122"/>
            </a:endParaRPr>
          </a:p>
          <a:p>
            <a:pPr marL="0" indent="0" eaLnBrk="0" latinLnBrk="1" hangingPunct="0">
              <a:lnSpc>
                <a:spcPct val="150000"/>
              </a:lnSpc>
              <a:spcBef>
                <a:spcPts val="145"/>
              </a:spcBef>
              <a:buNone/>
            </a:pPr>
            <a:r>
              <a:rPr lang="zh-CN" altLang="en-US" sz="2000" kern="0" dirty="0">
                <a:solidFill>
                  <a:srgbClr val="000000"/>
                </a:solidFill>
                <a:latin typeface="Times New Roman" panose="02020603050405020304" pitchFamily="65" charset="-122"/>
                <a:ea typeface="微软雅黑" panose="020B0503020204020204" pitchFamily="34" charset="-122"/>
              </a:rPr>
              <a:t>The girl </a:t>
            </a:r>
            <a:r>
              <a:rPr lang="zh-CN" altLang="en-US" sz="2000" u="sng" kern="0" dirty="0">
                <a:solidFill>
                  <a:srgbClr val="000000"/>
                </a:solidFill>
                <a:latin typeface="Times New Roman" panose="02020603050405020304" pitchFamily="65" charset="-122"/>
                <a:ea typeface="微软雅黑" panose="020B0503020204020204" pitchFamily="34" charset="-122"/>
              </a:rPr>
              <a:t>reading English over there</a:t>
            </a:r>
            <a:r>
              <a:rPr lang="zh-CN" altLang="en-US" sz="2000" kern="0" dirty="0">
                <a:solidFill>
                  <a:srgbClr val="000000"/>
                </a:solidFill>
                <a:latin typeface="Times New Roman" panose="02020603050405020304" pitchFamily="65" charset="-122"/>
                <a:ea typeface="微软雅黑" panose="020B0503020204020204" pitchFamily="34" charset="-122"/>
              </a:rPr>
              <a:t> is my sister.</a:t>
            </a:r>
            <a:endParaRPr lang="zh-CN" altLang="en-US" sz="2000" dirty="0">
              <a:ea typeface="微软雅黑" panose="020B0503020204020204" pitchFamily="34" charset="-122"/>
            </a:endParaRPr>
          </a:p>
          <a:p>
            <a:pPr marL="0" indent="0" eaLnBrk="0" latinLnBrk="1" hangingPunct="0">
              <a:lnSpc>
                <a:spcPct val="150000"/>
              </a:lnSpc>
              <a:spcBef>
                <a:spcPts val="145"/>
              </a:spcBef>
              <a:buNone/>
            </a:pPr>
            <a:r>
              <a:rPr lang="zh-CN" altLang="en-US" sz="2000" kern="0" dirty="0">
                <a:solidFill>
                  <a:srgbClr val="000000"/>
                </a:solidFill>
                <a:latin typeface="Times New Roman" panose="02020603050405020304" pitchFamily="65" charset="-122"/>
                <a:ea typeface="微软雅黑" panose="020B0503020204020204" pitchFamily="34" charset="-122"/>
              </a:rPr>
              <a:t>The witnesses </a:t>
            </a:r>
            <a:r>
              <a:rPr lang="zh-CN" altLang="en-US" sz="2000" u="sng" kern="0" dirty="0">
                <a:solidFill>
                  <a:srgbClr val="000000"/>
                </a:solidFill>
                <a:latin typeface="Times New Roman" panose="02020603050405020304" pitchFamily="65" charset="-122"/>
                <a:ea typeface="微软雅黑" panose="020B0503020204020204" pitchFamily="34" charset="-122"/>
              </a:rPr>
              <a:t>questioned by the police just now</a:t>
            </a:r>
            <a:r>
              <a:rPr lang="zh-CN" altLang="en-US" sz="2000" kern="0" dirty="0">
                <a:solidFill>
                  <a:srgbClr val="000000"/>
                </a:solidFill>
                <a:latin typeface="Times New Roman" panose="02020603050405020304" pitchFamily="65" charset="-122"/>
                <a:ea typeface="微软雅黑" panose="020B0503020204020204" pitchFamily="34" charset="-122"/>
              </a:rPr>
              <a:t> gave different descriptions of the accident.</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9075" y="540050"/>
            <a:ext cx="11831400" cy="5670550"/>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kern="0" dirty="0">
                <a:solidFill>
                  <a:srgbClr val="000000"/>
                </a:solidFill>
                <a:latin typeface="Times New Roman" panose="02020603050405020304" pitchFamily="65" charset="-122"/>
                <a:ea typeface="微软雅黑" panose="020B0503020204020204" pitchFamily="34" charset="-122"/>
              </a:rPr>
              <a:t>(2)</a:t>
            </a:r>
            <a:r>
              <a:rPr lang="zh-CN" altLang="en-US" sz="2410" kern="0" dirty="0">
                <a:solidFill>
                  <a:srgbClr val="000000"/>
                </a:solidFill>
                <a:latin typeface="Times New Roman" panose="02020603050405020304" pitchFamily="65" charset="-122"/>
                <a:ea typeface="微软雅黑" panose="020B0503020204020204" pitchFamily="34" charset="-122"/>
              </a:rPr>
              <a:t>不定式作定语的特殊用法</a:t>
            </a:r>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rPr>
              <a:t>①被序数词、形容词最高级或</a:t>
            </a:r>
            <a:r>
              <a:rPr lang="en-US" altLang="zh-CN" sz="2410" kern="0" dirty="0">
                <a:solidFill>
                  <a:srgbClr val="000000"/>
                </a:solidFill>
                <a:latin typeface="Times New Roman" panose="02020603050405020304" pitchFamily="65" charset="-122"/>
                <a:ea typeface="微软雅黑" panose="020B0503020204020204" pitchFamily="34" charset="-122"/>
              </a:rPr>
              <a:t>only</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en-US" altLang="zh-CN" sz="2410" kern="0" dirty="0">
                <a:solidFill>
                  <a:srgbClr val="000000"/>
                </a:solidFill>
                <a:latin typeface="Times New Roman" panose="02020603050405020304" pitchFamily="65" charset="-122"/>
                <a:ea typeface="微软雅黑" panose="020B0503020204020204" pitchFamily="34" charset="-122"/>
              </a:rPr>
              <a:t>the last</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en-US" altLang="zh-CN" sz="2410" kern="0" dirty="0">
                <a:solidFill>
                  <a:srgbClr val="000000"/>
                </a:solidFill>
                <a:latin typeface="Times New Roman" panose="02020603050405020304" pitchFamily="65" charset="-122"/>
                <a:ea typeface="微软雅黑" panose="020B0503020204020204" pitchFamily="34" charset="-122"/>
              </a:rPr>
              <a:t>the next</a:t>
            </a:r>
            <a:r>
              <a:rPr lang="zh-CN" altLang="en-US" sz="2410" kern="0" dirty="0">
                <a:solidFill>
                  <a:srgbClr val="000000"/>
                </a:solidFill>
                <a:latin typeface="Times New Roman" panose="02020603050405020304" pitchFamily="65" charset="-122"/>
                <a:ea typeface="微软雅黑" panose="020B0503020204020204" pitchFamily="34" charset="-122"/>
              </a:rPr>
              <a:t>等修饰的名词</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常用不定式作定语。</a:t>
            </a:r>
            <a:endParaRPr lang="zh-CN" altLang="en-US" sz="2800" dirty="0"/>
          </a:p>
          <a:p>
            <a:pPr eaLnBrk="0" latinLnBrk="1" hangingPunct="0">
              <a:lnSpc>
                <a:spcPct val="150000"/>
              </a:lnSpc>
              <a:spcBef>
                <a:spcPts val="145"/>
              </a:spcBef>
            </a:pPr>
            <a:r>
              <a:rPr lang="en-US" altLang="zh-CN" sz="2410" kern="0" dirty="0">
                <a:solidFill>
                  <a:srgbClr val="000000"/>
                </a:solidFill>
                <a:latin typeface="Times New Roman" panose="02020603050405020304" pitchFamily="65" charset="-122"/>
                <a:ea typeface="微软雅黑" panose="020B0503020204020204" pitchFamily="34" charset="-122"/>
              </a:rPr>
              <a:t>He is always </a:t>
            </a:r>
            <a:r>
              <a:rPr lang="en-US" altLang="zh-CN" sz="2410" u="sng" kern="0" dirty="0">
                <a:solidFill>
                  <a:srgbClr val="000000"/>
                </a:solidFill>
                <a:latin typeface="Times New Roman" panose="02020603050405020304" pitchFamily="65" charset="-122"/>
                <a:ea typeface="微软雅黑" panose="020B0503020204020204" pitchFamily="34" charset="-122"/>
              </a:rPr>
              <a:t>the first</a:t>
            </a:r>
            <a:r>
              <a:rPr lang="en-US" altLang="zh-CN" sz="2410" kern="0" dirty="0">
                <a:solidFill>
                  <a:srgbClr val="000000"/>
                </a:solidFill>
                <a:latin typeface="Times New Roman" panose="02020603050405020304" pitchFamily="65" charset="-122"/>
                <a:ea typeface="微软雅黑" panose="020B0503020204020204" pitchFamily="34" charset="-122"/>
              </a:rPr>
              <a:t> person </a:t>
            </a:r>
            <a:r>
              <a:rPr lang="en-US" altLang="zh-CN" sz="2410" u="sng" kern="0" dirty="0">
                <a:solidFill>
                  <a:srgbClr val="000000"/>
                </a:solidFill>
                <a:latin typeface="Times New Roman" panose="02020603050405020304" pitchFamily="65" charset="-122"/>
                <a:ea typeface="微软雅黑" panose="020B0503020204020204" pitchFamily="34" charset="-122"/>
              </a:rPr>
              <a:t>to come</a:t>
            </a:r>
            <a:r>
              <a:rPr lang="en-US" altLang="zh-CN" sz="2410" kern="0" dirty="0">
                <a:solidFill>
                  <a:srgbClr val="000000"/>
                </a:solidFill>
                <a:latin typeface="Times New Roman" panose="02020603050405020304" pitchFamily="65" charset="-122"/>
                <a:ea typeface="微软雅黑" panose="020B0503020204020204" pitchFamily="34" charset="-122"/>
              </a:rPr>
              <a:t> and </a:t>
            </a:r>
            <a:r>
              <a:rPr lang="en-US" altLang="zh-CN" sz="2410" u="sng" kern="0" dirty="0">
                <a:solidFill>
                  <a:srgbClr val="000000"/>
                </a:solidFill>
                <a:latin typeface="Times New Roman" panose="02020603050405020304" pitchFamily="65" charset="-122"/>
                <a:ea typeface="微软雅黑" panose="020B0503020204020204" pitchFamily="34" charset="-122"/>
              </a:rPr>
              <a:t>the last to leave</a:t>
            </a:r>
            <a:r>
              <a:rPr lang="en-US" altLang="zh-CN" sz="2410" kern="0" dirty="0">
                <a:solidFill>
                  <a:srgbClr val="000000"/>
                </a:solidFill>
                <a:latin typeface="Times New Roman" panose="02020603050405020304" pitchFamily="65" charset="-122"/>
                <a:ea typeface="微软雅黑" panose="020B0503020204020204" pitchFamily="34" charset="-122"/>
              </a:rPr>
              <a:t>. </a:t>
            </a:r>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rPr>
              <a:t>他总是第一个到</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最后一个离开。</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②当修饰的名词是ability、ambition、attempt、chance、courage、desire、decision、</a:t>
            </a:r>
            <a:br>
              <a:rPr dirty="0"/>
            </a:br>
            <a:r>
              <a:rPr lang="zh-CN" altLang="en-US" sz="2410" kern="0" dirty="0">
                <a:solidFill>
                  <a:srgbClr val="000000"/>
                </a:solidFill>
                <a:latin typeface="Times New Roman" panose="02020603050405020304" pitchFamily="65" charset="-122"/>
                <a:ea typeface="微软雅黑" panose="020B0503020204020204" pitchFamily="34" charset="-122"/>
              </a:rPr>
              <a:t>effort、failure、moment、promise、right、time、way、wish等表示企图、努力、愿</a:t>
            </a:r>
            <a:br>
              <a:rPr dirty="0"/>
            </a:br>
            <a:r>
              <a:rPr lang="zh-CN" altLang="en-US" sz="2410" kern="0" dirty="0">
                <a:solidFill>
                  <a:srgbClr val="000000"/>
                </a:solidFill>
                <a:latin typeface="Times New Roman" panose="02020603050405020304" pitchFamily="65" charset="-122"/>
                <a:ea typeface="微软雅黑" panose="020B0503020204020204" pitchFamily="34" charset="-122"/>
              </a:rPr>
              <a:t>望、打算、能力等意义的名词或复合不定代词something、nothing、anything等时,常</a:t>
            </a:r>
            <a:br>
              <a:rPr dirty="0"/>
            </a:br>
            <a:r>
              <a:rPr lang="zh-CN" altLang="en-US" sz="2410" kern="0" dirty="0">
                <a:solidFill>
                  <a:srgbClr val="000000"/>
                </a:solidFill>
                <a:latin typeface="Times New Roman" panose="02020603050405020304" pitchFamily="65" charset="-122"/>
                <a:ea typeface="微软雅黑" panose="020B0503020204020204" pitchFamily="34" charset="-122"/>
              </a:rPr>
              <a:t>用不定式作定语。</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Their </a:t>
            </a:r>
            <a:r>
              <a:rPr lang="zh-CN" altLang="en-US" sz="2410" u="sng" kern="0" dirty="0">
                <a:solidFill>
                  <a:srgbClr val="000000"/>
                </a:solidFill>
                <a:latin typeface="Times New Roman" panose="02020603050405020304" pitchFamily="65" charset="-122"/>
                <a:ea typeface="微软雅黑" panose="020B0503020204020204" pitchFamily="34" charset="-122"/>
              </a:rPr>
              <a:t>efforts to improve</a:t>
            </a:r>
            <a:r>
              <a:rPr lang="zh-CN" altLang="en-US" sz="2410" kern="0" dirty="0">
                <a:solidFill>
                  <a:srgbClr val="000000"/>
                </a:solidFill>
                <a:latin typeface="Times New Roman" panose="02020603050405020304" pitchFamily="65" charset="-122"/>
                <a:ea typeface="微软雅黑" panose="020B0503020204020204" pitchFamily="34" charset="-122"/>
              </a:rPr>
              <a:t> the working conditions have succeeded.</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他们要改善工作条件的努力获得了成功。</a:t>
            </a:r>
            <a:endParaRPr lang="zh-CN" alt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956917"/>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rPr>
              <a:t>There is really </a:t>
            </a:r>
            <a:r>
              <a:rPr lang="zh-CN" altLang="en-US" sz="2410" u="sng" kern="0" dirty="0">
                <a:solidFill>
                  <a:srgbClr val="000000"/>
                </a:solidFill>
                <a:latin typeface="Times New Roman" panose="02020603050405020304" pitchFamily="65" charset="-122"/>
                <a:ea typeface="微软雅黑" panose="020B0503020204020204" pitchFamily="34" charset="-122"/>
              </a:rPr>
              <a:t>nothing to be said</a:t>
            </a:r>
            <a:r>
              <a:rPr lang="zh-CN" altLang="en-US" sz="2410" kern="0" dirty="0">
                <a:solidFill>
                  <a:srgbClr val="000000"/>
                </a:solidFill>
                <a:latin typeface="Times New Roman" panose="02020603050405020304" pitchFamily="65" charset="-122"/>
                <a:ea typeface="微软雅黑" panose="020B0503020204020204" pitchFamily="34" charset="-122"/>
              </a:rPr>
              <a:t>.</a:t>
            </a:r>
            <a:endParaRPr lang="zh-CN" altLang="en-US" sz="2800" dirty="0"/>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rPr>
              <a:t>确实没什么可说的。</a:t>
            </a:r>
            <a:endParaRPr lang="zh-CN" altLang="en-US" sz="2800"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③作定语的不定式如果是不及物动词,或者不定式所修饰的名词或代词是不定式动作</a:t>
            </a:r>
            <a:br>
              <a:rPr dirty="0"/>
            </a:br>
            <a:r>
              <a:rPr lang="zh-CN" altLang="en-US" sz="2410" kern="0" dirty="0">
                <a:solidFill>
                  <a:srgbClr val="000000"/>
                </a:solidFill>
                <a:latin typeface="Times New Roman" panose="02020603050405020304" pitchFamily="65" charset="-122"/>
                <a:ea typeface="微软雅黑" panose="020B0503020204020204" pitchFamily="34" charset="-122"/>
              </a:rPr>
              <a:t>的地点、工具等,不定式后面需有相应的介词。</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The Browns have a comfortable </a:t>
            </a:r>
            <a:r>
              <a:rPr lang="zh-CN" altLang="en-US" sz="2410" u="sng" kern="0" dirty="0">
                <a:solidFill>
                  <a:srgbClr val="000000"/>
                </a:solidFill>
                <a:latin typeface="Times New Roman" panose="02020603050405020304" pitchFamily="65" charset="-122"/>
                <a:ea typeface="微软雅黑" panose="020B0503020204020204" pitchFamily="34" charset="-122"/>
              </a:rPr>
              <a:t>house to live in</a:t>
            </a:r>
            <a:r>
              <a:rPr lang="zh-CN" altLang="en-US" sz="2410" kern="0" dirty="0">
                <a:solidFill>
                  <a:srgbClr val="000000"/>
                </a:solidFill>
                <a:latin typeface="Times New Roman" panose="02020603050405020304" pitchFamily="65" charset="-122"/>
                <a:ea typeface="微软雅黑" panose="020B0503020204020204" pitchFamily="34" charset="-122"/>
              </a:rPr>
              <a:t>. 布朗一家有一幢舒适的房子可以居住。</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如果不定式所修饰的名词是time、place或way,不定式后面的介词习惯上省去。</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He had no </a:t>
            </a:r>
            <a:r>
              <a:rPr lang="zh-CN" altLang="en-US" sz="2410" u="sng" kern="0" dirty="0">
                <a:solidFill>
                  <a:srgbClr val="000000"/>
                </a:solidFill>
                <a:latin typeface="Times New Roman" panose="02020603050405020304" pitchFamily="65" charset="-122"/>
                <a:ea typeface="微软雅黑" panose="020B0503020204020204" pitchFamily="34" charset="-122"/>
              </a:rPr>
              <a:t>place to live</a:t>
            </a:r>
            <a:r>
              <a:rPr lang="zh-CN" altLang="en-US" sz="2410" kern="0" dirty="0">
                <a:solidFill>
                  <a:srgbClr val="000000"/>
                </a:solidFill>
                <a:latin typeface="Times New Roman" panose="02020603050405020304" pitchFamily="65" charset="-122"/>
                <a:ea typeface="微软雅黑" panose="020B0503020204020204" pitchFamily="34" charset="-122"/>
              </a:rPr>
              <a:t>. 他没有地方住。</a:t>
            </a:r>
            <a:endParaRPr lang="zh-CN" alt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7995" y="647700"/>
            <a:ext cx="11316335" cy="3296920"/>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953FA3"/>
                </a:solidFill>
                <a:latin typeface="Times New Roman" panose="02020603050405020304" pitchFamily="65" charset="-122"/>
                <a:ea typeface="微软雅黑" panose="020B0503020204020204" pitchFamily="34" charset="-122"/>
              </a:rPr>
              <a:t>6.</a:t>
            </a:r>
            <a:r>
              <a:rPr lang="zh-CN" altLang="en-US" sz="2410" b="1" kern="0" dirty="0">
                <a:solidFill>
                  <a:srgbClr val="953FA3"/>
                </a:solidFill>
                <a:latin typeface="Times New Roman" panose="02020603050405020304" pitchFamily="65" charset="-122"/>
                <a:ea typeface="微软雅黑" panose="020B0503020204020204" pitchFamily="34" charset="-122"/>
              </a:rPr>
              <a:t>作宾语补足语</a:t>
            </a:r>
            <a:endParaRPr lang="zh-CN" altLang="en-US" sz="2410" b="1" dirty="0">
              <a:ea typeface="微软雅黑" panose="020B0503020204020204" pitchFamily="34" charset="-122"/>
            </a:endParaRPr>
          </a:p>
          <a:p>
            <a:pPr eaLnBrk="0" latinLnBrk="1" hangingPunct="0">
              <a:lnSpc>
                <a:spcPct val="150000"/>
              </a:lnSpc>
              <a:spcBef>
                <a:spcPts val="145"/>
              </a:spcBef>
            </a:pPr>
            <a:r>
              <a:rPr lang="en-US" altLang="zh-CN" sz="2410" kern="0" dirty="0">
                <a:solidFill>
                  <a:srgbClr val="000000"/>
                </a:solidFill>
                <a:latin typeface="Times New Roman" panose="02020603050405020304" pitchFamily="65" charset="-122"/>
                <a:ea typeface="微软雅黑" panose="020B0503020204020204" pitchFamily="34" charset="-122"/>
              </a:rPr>
              <a:t>(1)</a:t>
            </a:r>
            <a:r>
              <a:rPr lang="zh-CN" altLang="en-US" sz="2410" kern="0" dirty="0">
                <a:solidFill>
                  <a:srgbClr val="000000"/>
                </a:solidFill>
                <a:latin typeface="Times New Roman" panose="02020603050405020304" pitchFamily="65" charset="-122"/>
                <a:ea typeface="微软雅黑" panose="020B0503020204020204" pitchFamily="34" charset="-122"/>
              </a:rPr>
              <a:t>基本结构</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动词</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宾语</a:t>
            </a:r>
            <a:r>
              <a:rPr lang="en-US" altLang="zh-CN" sz="2410" kern="0" dirty="0">
                <a:solidFill>
                  <a:srgbClr val="000000"/>
                </a:solidFill>
                <a:latin typeface="Times New Roman" panose="02020603050405020304" pitchFamily="65" charset="-122"/>
                <a:ea typeface="微软雅黑" panose="020B0503020204020204" pitchFamily="34" charset="-122"/>
              </a:rPr>
              <a:t>+to do</a:t>
            </a:r>
          </a:p>
          <a:p>
            <a:pPr eaLnBrk="0" latinLnBrk="1" hangingPunct="0">
              <a:lnSpc>
                <a:spcPct val="150000"/>
              </a:lnSpc>
              <a:spcBef>
                <a:spcPts val="145"/>
              </a:spcBef>
            </a:pPr>
            <a:r>
              <a:rPr lang="en-US" altLang="zh-CN" sz="2410" kern="0" dirty="0">
                <a:solidFill>
                  <a:srgbClr val="000000"/>
                </a:solidFill>
                <a:latin typeface="Times New Roman" panose="02020603050405020304" pitchFamily="65" charset="-122"/>
                <a:ea typeface="微软雅黑" panose="020B0503020204020204" pitchFamily="34" charset="-122"/>
              </a:rPr>
              <a:t>He advised the ninth-grader to go to his teacher for some advice. </a:t>
            </a:r>
            <a:r>
              <a:rPr lang="zh-CN" altLang="en-US" sz="2410" kern="0" dirty="0">
                <a:solidFill>
                  <a:srgbClr val="000000"/>
                </a:solidFill>
                <a:latin typeface="Times New Roman" panose="02020603050405020304" pitchFamily="65" charset="-122"/>
                <a:ea typeface="微软雅黑" panose="020B0503020204020204" pitchFamily="34" charset="-122"/>
              </a:rPr>
              <a:t>他建议这位九年级的学</a:t>
            </a:r>
            <a:br>
              <a:rPr lang="zh-CN" altLang="en-US" sz="2410" kern="0" dirty="0">
                <a:solidFill>
                  <a:srgbClr val="000000"/>
                </a:solidFill>
                <a:latin typeface="Times New Roman" panose="02020603050405020304" pitchFamily="65" charset="-122"/>
                <a:ea typeface="微软雅黑" panose="020B0503020204020204" pitchFamily="34" charset="-122"/>
              </a:rPr>
            </a:br>
            <a:r>
              <a:rPr lang="zh-CN" altLang="en-US" sz="2410" kern="0" dirty="0">
                <a:solidFill>
                  <a:srgbClr val="000000"/>
                </a:solidFill>
                <a:latin typeface="Times New Roman" panose="02020603050405020304" pitchFamily="65" charset="-122"/>
                <a:ea typeface="微软雅黑" panose="020B0503020204020204" pitchFamily="34" charset="-122"/>
              </a:rPr>
              <a:t>生向他的老师寻求一些建议。</a:t>
            </a:r>
          </a:p>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注意</a:t>
            </a:r>
            <a:r>
              <a:rPr lang="zh-CN" altLang="en-US" sz="2410" kern="0" dirty="0">
                <a:solidFill>
                  <a:srgbClr val="000000"/>
                </a:solidFill>
                <a:latin typeface="Times New Roman" panose="02020603050405020304" pitchFamily="18" charset="0"/>
                <a:ea typeface="微软雅黑" panose="020B0503020204020204" pitchFamily="34" charset="-122"/>
                <a:sym typeface="Times New Roman" panose="02020603050405020304" pitchFamily="18" charset="0"/>
              </a:rPr>
              <a:t>    </a:t>
            </a: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用于此结构的动词通常表示命令、教导、要求、允许、劝告、警告等。如</a:t>
            </a:r>
            <a:br>
              <a:rPr sz="2000" dirty="0">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force(强迫)、advise(建议)、allow(允许)、encourage(鼓励)、ask(命令)、urge(敦促)等。</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662170"/>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kern="0" dirty="0">
                <a:solidFill>
                  <a:srgbClr val="000000"/>
                </a:solidFill>
                <a:latin typeface="Times New Roman" panose="02020603050405020304" pitchFamily="65" charset="-122"/>
                <a:ea typeface="微软雅黑" panose="020B0503020204020204" pitchFamily="34" charset="-122"/>
              </a:rPr>
              <a:t>(2)</a:t>
            </a:r>
            <a:r>
              <a:rPr lang="zh-CN" altLang="en-US" sz="2410" kern="0" dirty="0">
                <a:solidFill>
                  <a:srgbClr val="000000"/>
                </a:solidFill>
                <a:latin typeface="Times New Roman" panose="02020603050405020304" pitchFamily="65" charset="-122"/>
                <a:ea typeface="微软雅黑" panose="020B0503020204020204" pitchFamily="34" charset="-122"/>
              </a:rPr>
              <a:t>感官动词</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使役动词</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宾语</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宾语补足语</a:t>
            </a:r>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rPr>
              <a:t>感官动词和使役动词后接不定式作宾语补足语时</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不定式前省略</a:t>
            </a:r>
            <a:r>
              <a:rPr lang="en-US" altLang="zh-CN" sz="2410" kern="0" dirty="0">
                <a:solidFill>
                  <a:srgbClr val="000000"/>
                </a:solidFill>
                <a:latin typeface="Times New Roman" panose="02020603050405020304" pitchFamily="65" charset="-122"/>
                <a:ea typeface="微软雅黑" panose="020B0503020204020204" pitchFamily="34" charset="-122"/>
              </a:rPr>
              <a:t>to</a:t>
            </a:r>
            <a:r>
              <a:rPr lang="zh-CN" altLang="en-US" sz="2410" kern="0" dirty="0">
                <a:solidFill>
                  <a:srgbClr val="000000"/>
                </a:solidFill>
                <a:latin typeface="Times New Roman" panose="02020603050405020304" pitchFamily="65" charset="-122"/>
                <a:ea typeface="微软雅黑" panose="020B0503020204020204" pitchFamily="34" charset="-122"/>
              </a:rPr>
              <a:t>。这些感官动词有</a:t>
            </a:r>
            <a:br>
              <a:rPr lang="zh-CN" altLang="en-US" sz="2800" dirty="0">
                <a:ea typeface="微软雅黑" panose="020B0503020204020204" pitchFamily="34" charset="-122"/>
              </a:rPr>
            </a:br>
            <a:r>
              <a:rPr lang="en-US" altLang="zh-CN" sz="2410" kern="0" dirty="0">
                <a:solidFill>
                  <a:srgbClr val="000000"/>
                </a:solidFill>
                <a:latin typeface="Times New Roman" panose="02020603050405020304" pitchFamily="65" charset="-122"/>
                <a:ea typeface="微软雅黑" panose="020B0503020204020204" pitchFamily="34" charset="-122"/>
              </a:rPr>
              <a:t>watch</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en-US" altLang="zh-CN" sz="2410" kern="0" dirty="0">
                <a:solidFill>
                  <a:srgbClr val="000000"/>
                </a:solidFill>
                <a:latin typeface="Times New Roman" panose="02020603050405020304" pitchFamily="65" charset="-122"/>
                <a:ea typeface="微软雅黑" panose="020B0503020204020204" pitchFamily="34" charset="-122"/>
              </a:rPr>
              <a:t>hear</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en-US" altLang="zh-CN" sz="2410" kern="0" dirty="0">
                <a:solidFill>
                  <a:srgbClr val="000000"/>
                </a:solidFill>
                <a:latin typeface="Times New Roman" panose="02020603050405020304" pitchFamily="65" charset="-122"/>
                <a:ea typeface="微软雅黑" panose="020B0503020204020204" pitchFamily="34" charset="-122"/>
              </a:rPr>
              <a:t>notice</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en-US" altLang="zh-CN" sz="2410" kern="0" dirty="0">
                <a:solidFill>
                  <a:srgbClr val="000000"/>
                </a:solidFill>
                <a:latin typeface="Times New Roman" panose="02020603050405020304" pitchFamily="65" charset="-122"/>
                <a:ea typeface="微软雅黑" panose="020B0503020204020204" pitchFamily="34" charset="-122"/>
              </a:rPr>
              <a:t>observe</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en-US" altLang="zh-CN" sz="2410" kern="0" dirty="0">
                <a:solidFill>
                  <a:srgbClr val="000000"/>
                </a:solidFill>
                <a:latin typeface="Times New Roman" panose="02020603050405020304" pitchFamily="65" charset="-122"/>
                <a:ea typeface="微软雅黑" panose="020B0503020204020204" pitchFamily="34" charset="-122"/>
              </a:rPr>
              <a:t>see</a:t>
            </a:r>
            <a:r>
              <a:rPr lang="zh-CN" altLang="en-US" sz="2410" kern="0" dirty="0">
                <a:solidFill>
                  <a:srgbClr val="000000"/>
                </a:solidFill>
                <a:latin typeface="Times New Roman" panose="02020603050405020304" pitchFamily="65" charset="-122"/>
                <a:ea typeface="微软雅黑" panose="020B0503020204020204" pitchFamily="34" charset="-122"/>
              </a:rPr>
              <a:t>等。这些使役动词有</a:t>
            </a:r>
            <a:r>
              <a:rPr lang="en-US" altLang="zh-CN" sz="2410" kern="0" dirty="0">
                <a:solidFill>
                  <a:srgbClr val="000000"/>
                </a:solidFill>
                <a:latin typeface="Times New Roman" panose="02020603050405020304" pitchFamily="65" charset="-122"/>
                <a:ea typeface="微软雅黑" panose="020B0503020204020204" pitchFamily="34" charset="-122"/>
              </a:rPr>
              <a:t>have</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en-US" altLang="zh-CN" sz="2410" kern="0" dirty="0">
                <a:solidFill>
                  <a:srgbClr val="000000"/>
                </a:solidFill>
                <a:latin typeface="Times New Roman" panose="02020603050405020304" pitchFamily="65" charset="-122"/>
                <a:ea typeface="微软雅黑" panose="020B0503020204020204" pitchFamily="34" charset="-122"/>
              </a:rPr>
              <a:t>let</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en-US" altLang="zh-CN" sz="2410" kern="0" dirty="0">
                <a:solidFill>
                  <a:srgbClr val="000000"/>
                </a:solidFill>
                <a:latin typeface="Times New Roman" panose="02020603050405020304" pitchFamily="65" charset="-122"/>
                <a:ea typeface="微软雅黑" panose="020B0503020204020204" pitchFamily="34" charset="-122"/>
              </a:rPr>
              <a:t>make</a:t>
            </a:r>
            <a:r>
              <a:rPr lang="zh-CN" altLang="en-US" sz="2410" kern="0" dirty="0">
                <a:solidFill>
                  <a:srgbClr val="000000"/>
                </a:solidFill>
                <a:latin typeface="Times New Roman" panose="02020603050405020304" pitchFamily="65" charset="-122"/>
                <a:ea typeface="微软雅黑" panose="020B0503020204020204" pitchFamily="34" charset="-122"/>
              </a:rPr>
              <a:t>等。</a:t>
            </a:r>
            <a:endParaRPr lang="zh-CN" altLang="en-US" sz="2800" dirty="0">
              <a:ea typeface="微软雅黑" panose="020B0503020204020204" pitchFamily="34" charset="-122"/>
            </a:endParaRPr>
          </a:p>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注意</a:t>
            </a:r>
            <a:r>
              <a:rPr lang="zh-CN" altLang="en-US" sz="2410" kern="0" dirty="0">
                <a:solidFill>
                  <a:srgbClr val="000000"/>
                </a:solidFill>
                <a:latin typeface="Times New Roman" panose="02020603050405020304" pitchFamily="18" charset="0"/>
                <a:ea typeface="微软雅黑" panose="020B0503020204020204" pitchFamily="34" charset="-122"/>
                <a:sym typeface="Times New Roman" panose="02020603050405020304" pitchFamily="18" charset="0"/>
              </a:rPr>
              <a:t>   </a:t>
            </a: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 ①感官动词转换为被动结构时,后面作主语补足语的动词不定式要带to。</a:t>
            </a:r>
            <a:endParaRPr lang="zh-CN" altLang="en-US" sz="2000" dirty="0">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endParaRPr>
          </a:p>
          <a:p>
            <a:pPr marL="0" indent="0" eaLnBrk="0" latinLnBrk="1" hangingPunct="0">
              <a:lnSpc>
                <a:spcPct val="150000"/>
              </a:lnSpc>
              <a:spcBef>
                <a:spcPts val="145"/>
              </a:spcBef>
              <a:buNone/>
            </a:pP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Someone </a:t>
            </a:r>
            <a:r>
              <a:rPr lang="zh-CN" altLang="en-US" sz="2000" u="sng" kern="0" dirty="0">
                <a:solidFill>
                  <a:srgbClr val="000000"/>
                </a:solidFill>
                <a:latin typeface="Times New Roman" panose="02020603050405020304" pitchFamily="18" charset="0"/>
                <a:ea typeface="楷体" panose="02010609060101010101" charset="-122"/>
                <a:cs typeface="Times New Roman" panose="02020603050405020304" pitchFamily="18" charset="0"/>
              </a:rPr>
              <a:t>was heard to come</a:t>
            </a: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 up the stairs.</a:t>
            </a:r>
            <a:endParaRPr lang="zh-CN" altLang="en-US" sz="2000" dirty="0">
              <a:latin typeface="Times New Roman" panose="02020603050405020304" pitchFamily="18" charset="0"/>
              <a:ea typeface="楷体" panose="02010609060101010101" charset="-122"/>
              <a:cs typeface="Times New Roman" panose="02020603050405020304" pitchFamily="18" charset="0"/>
            </a:endParaRPr>
          </a:p>
          <a:p>
            <a:pPr marL="0" indent="0" eaLnBrk="0" latinLnBrk="1" hangingPunct="0">
              <a:lnSpc>
                <a:spcPct val="150000"/>
              </a:lnSpc>
              <a:spcBef>
                <a:spcPts val="145"/>
              </a:spcBef>
              <a:buNone/>
            </a:pP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听见有人上楼了。</a:t>
            </a:r>
          </a:p>
          <a:p>
            <a:pPr marL="0" indent="0" eaLnBrk="0" latinLnBrk="1" hangingPunct="0">
              <a:lnSpc>
                <a:spcPct val="150000"/>
              </a:lnSpc>
              <a:spcBef>
                <a:spcPts val="145"/>
              </a:spcBef>
              <a:buNone/>
            </a:pP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②使役动词make转换为被动结构时,后面作主语补足语的动词不定式要带to。</a:t>
            </a:r>
          </a:p>
          <a:p>
            <a:pPr marL="0" indent="0" eaLnBrk="0" latinLnBrk="1" hangingPunct="0">
              <a:lnSpc>
                <a:spcPct val="150000"/>
              </a:lnSpc>
              <a:spcBef>
                <a:spcPts val="145"/>
              </a:spcBef>
              <a:buNone/>
            </a:pP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He was made to deal with the tough task.</a:t>
            </a:r>
          </a:p>
          <a:p>
            <a:pPr marL="0" indent="0" eaLnBrk="0" latinLnBrk="1" hangingPunct="0">
              <a:lnSpc>
                <a:spcPct val="150000"/>
              </a:lnSpc>
              <a:spcBef>
                <a:spcPts val="145"/>
              </a:spcBef>
              <a:buNone/>
            </a:pP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他被要求去处理这项棘手的任务。</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9120" y="900095"/>
            <a:ext cx="11831400" cy="343725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知识链接</a:t>
            </a:r>
            <a:r>
              <a:rPr lang="zh-CN" altLang="en-US" sz="2410" kern="0" dirty="0">
                <a:solidFill>
                  <a:srgbClr val="000000"/>
                </a:solidFill>
                <a:latin typeface="Times New Roman" panose="02020603050405020304" pitchFamily="65" charset="-122"/>
                <a:ea typeface="微软雅黑" panose="020B0503020204020204" pitchFamily="34" charset="-122"/>
              </a:rPr>
              <a:t>    </a:t>
            </a: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在以下结构中,不定式前省略了to:</a:t>
            </a:r>
            <a:endParaRPr lang="zh-CN" altLang="en-US" sz="2000" dirty="0">
              <a:latin typeface="Times New Roman" panose="02020603050405020304" pitchFamily="18" charset="0"/>
              <a:ea typeface="楷体" panose="02010609060101010101" charset="-122"/>
              <a:cs typeface="Times New Roman" panose="02020603050405020304" pitchFamily="18" charset="0"/>
            </a:endParaRPr>
          </a:p>
          <a:p>
            <a:pPr marL="0" indent="0" eaLnBrk="0" latinLnBrk="1" hangingPunct="0">
              <a:lnSpc>
                <a:spcPct val="150000"/>
              </a:lnSpc>
              <a:spcBef>
                <a:spcPts val="145"/>
              </a:spcBef>
              <a:buNone/>
            </a:pP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can't help but do(禁不住做,只能做)、do nothing but do(除了某事,什么也不做)。</a:t>
            </a:r>
            <a:endParaRPr lang="zh-CN" altLang="en-US" sz="2000" dirty="0">
              <a:latin typeface="Times New Roman" panose="02020603050405020304" pitchFamily="18" charset="0"/>
              <a:ea typeface="楷体" panose="02010609060101010101" charset="-122"/>
              <a:cs typeface="Times New Roman" panose="02020603050405020304" pitchFamily="18" charset="0"/>
            </a:endParaRPr>
          </a:p>
          <a:p>
            <a:pPr marL="0" indent="0" eaLnBrk="0" latinLnBrk="1" hangingPunct="0">
              <a:lnSpc>
                <a:spcPct val="150000"/>
              </a:lnSpc>
              <a:spcBef>
                <a:spcPts val="145"/>
              </a:spcBef>
              <a:buNone/>
            </a:pP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I </a:t>
            </a:r>
            <a:r>
              <a:rPr lang="zh-CN" altLang="en-US" sz="2000" u="sng" kern="0" dirty="0">
                <a:solidFill>
                  <a:srgbClr val="000000"/>
                </a:solidFill>
                <a:latin typeface="Times New Roman" panose="02020603050405020304" pitchFamily="18" charset="0"/>
                <a:ea typeface="楷体" panose="02010609060101010101" charset="-122"/>
                <a:cs typeface="Times New Roman" panose="02020603050405020304" pitchFamily="18" charset="0"/>
              </a:rPr>
              <a:t>can't help but applaud</a:t>
            </a: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 his thought-provoking speech. </a:t>
            </a:r>
          </a:p>
          <a:p>
            <a:pPr marL="0" indent="0" eaLnBrk="0" latinLnBrk="1" hangingPunct="0">
              <a:lnSpc>
                <a:spcPct val="150000"/>
              </a:lnSpc>
              <a:spcBef>
                <a:spcPts val="145"/>
              </a:spcBef>
              <a:buNone/>
            </a:pP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我只能为他发人深省的演讲鼓掌。 </a:t>
            </a:r>
            <a:endParaRPr lang="zh-CN" altLang="en-US" sz="2000" dirty="0">
              <a:latin typeface="Times New Roman" panose="02020603050405020304" pitchFamily="18" charset="0"/>
              <a:ea typeface="楷体" panose="02010609060101010101" charset="-122"/>
              <a:cs typeface="Times New Roman" panose="02020603050405020304" pitchFamily="18" charset="0"/>
            </a:endParaRPr>
          </a:p>
          <a:p>
            <a:pPr marL="0" indent="0" eaLnBrk="0" latinLnBrk="1" hangingPunct="0">
              <a:lnSpc>
                <a:spcPct val="150000"/>
              </a:lnSpc>
              <a:spcBef>
                <a:spcPts val="145"/>
              </a:spcBef>
              <a:buNone/>
            </a:pP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He will </a:t>
            </a:r>
            <a:r>
              <a:rPr lang="zh-CN" altLang="en-US" sz="2000" u="sng" kern="0" dirty="0">
                <a:solidFill>
                  <a:srgbClr val="000000"/>
                </a:solidFill>
                <a:latin typeface="Times New Roman" panose="02020603050405020304" pitchFamily="18" charset="0"/>
                <a:ea typeface="楷体" panose="02010609060101010101" charset="-122"/>
                <a:cs typeface="Times New Roman" panose="02020603050405020304" pitchFamily="18" charset="0"/>
              </a:rPr>
              <a:t>do nothing but give in</a:t>
            </a: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a:t>
            </a:r>
            <a:endParaRPr lang="zh-CN" altLang="en-US" sz="2000" dirty="0">
              <a:latin typeface="Times New Roman" panose="02020603050405020304" pitchFamily="18" charset="0"/>
              <a:ea typeface="楷体" panose="02010609060101010101" charset="-122"/>
              <a:cs typeface="Times New Roman" panose="02020603050405020304" pitchFamily="18" charset="0"/>
            </a:endParaRPr>
          </a:p>
          <a:p>
            <a:pPr marL="0" indent="0" eaLnBrk="0" latinLnBrk="1" hangingPunct="0">
              <a:lnSpc>
                <a:spcPct val="150000"/>
              </a:lnSpc>
              <a:spcBef>
                <a:spcPts val="145"/>
              </a:spcBef>
              <a:buNone/>
            </a:pP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除了投降,他什么也不会做。</a:t>
            </a:r>
          </a:p>
          <a:p>
            <a:pPr marL="0" indent="0" eaLnBrk="0" latinLnBrk="1" hangingPunct="0">
              <a:lnSpc>
                <a:spcPct val="150000"/>
              </a:lnSpc>
              <a:spcBef>
                <a:spcPts val="145"/>
              </a:spcBef>
              <a:buNone/>
            </a:pPr>
            <a:r>
              <a:rPr lang="zh-CN" altLang="en-US" sz="2000" kern="0" dirty="0">
                <a:solidFill>
                  <a:srgbClr val="000000"/>
                </a:solidFill>
                <a:latin typeface="Times New Roman" panose="02020603050405020304" pitchFamily="18" charset="0"/>
                <a:ea typeface="楷体" panose="02010609060101010101" charset="-122"/>
                <a:cs typeface="Times New Roman" panose="02020603050405020304" pitchFamily="18" charset="0"/>
              </a:rPr>
              <a:t>与上一个例句进行对比:He needs nothing but to succeed. 除了成功,他什么也不需要。</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081969"/>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a:solidFill>
                  <a:srgbClr val="953FA3"/>
                </a:solidFill>
                <a:latin typeface="Times New Roman" panose="02020603050405020304" pitchFamily="65" charset="-122"/>
                <a:ea typeface="微软雅黑" panose="020B0503020204020204" pitchFamily="34" charset="-122"/>
              </a:rPr>
              <a:t>7.不定式的逻辑主语</a:t>
            </a:r>
            <a:endParaRPr lang="zh-CN" altLang="en-US" sz="2800"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　　不定式没有自己的主语,通常句子的主语就是不定式的逻辑主语。如果不定式的</a:t>
            </a:r>
            <a:br>
              <a:rPr dirty="0"/>
            </a:br>
            <a:r>
              <a:rPr lang="zh-CN" altLang="en-US" sz="2410" kern="0" dirty="0">
                <a:solidFill>
                  <a:srgbClr val="000000"/>
                </a:solidFill>
                <a:latin typeface="Times New Roman" panose="02020603050405020304" pitchFamily="65" charset="-122"/>
                <a:ea typeface="微软雅黑" panose="020B0503020204020204" pitchFamily="34" charset="-122"/>
              </a:rPr>
              <a:t>逻辑主语不是句子的主语而需要有自己的逻辑主语,常见的表达形式有“for...to”</a:t>
            </a:r>
            <a:br>
              <a:rPr dirty="0"/>
            </a:br>
            <a:r>
              <a:rPr lang="zh-CN" altLang="en-US" sz="2410" kern="0" dirty="0">
                <a:solidFill>
                  <a:srgbClr val="000000"/>
                </a:solidFill>
                <a:latin typeface="Times New Roman" panose="02020603050405020304" pitchFamily="65" charset="-122"/>
                <a:ea typeface="微软雅黑" panose="020B0503020204020204" pitchFamily="34" charset="-122"/>
              </a:rPr>
              <a:t>“of...to”等。</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①for...to结构</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It doesn't seem necessary </a:t>
            </a:r>
            <a:r>
              <a:rPr lang="zh-CN" altLang="en-US" sz="2410" u="sng" kern="0" dirty="0">
                <a:solidFill>
                  <a:srgbClr val="000000"/>
                </a:solidFill>
                <a:latin typeface="Times New Roman" panose="02020603050405020304" pitchFamily="65" charset="-122"/>
                <a:ea typeface="微软雅黑" panose="020B0503020204020204" pitchFamily="34" charset="-122"/>
              </a:rPr>
              <a:t>for us to meet</a:t>
            </a:r>
            <a:r>
              <a:rPr lang="zh-CN" altLang="en-US" sz="2410" kern="0" dirty="0">
                <a:solidFill>
                  <a:srgbClr val="000000"/>
                </a:solidFill>
                <a:latin typeface="Times New Roman" panose="02020603050405020304" pitchFamily="65" charset="-122"/>
                <a:ea typeface="微软雅黑" panose="020B0503020204020204" pitchFamily="34" charset="-122"/>
              </a:rPr>
              <a:t>.</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我们似乎没必要见面。</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It is convenient </a:t>
            </a:r>
            <a:r>
              <a:rPr lang="zh-CN" altLang="en-US" sz="2410" u="sng" kern="0" dirty="0">
                <a:solidFill>
                  <a:srgbClr val="000000"/>
                </a:solidFill>
                <a:latin typeface="Times New Roman" panose="02020603050405020304" pitchFamily="65" charset="-122"/>
                <a:ea typeface="微软雅黑" panose="020B0503020204020204" pitchFamily="34" charset="-122"/>
              </a:rPr>
              <a:t>for you to come here</a:t>
            </a:r>
            <a:r>
              <a:rPr lang="zh-CN" altLang="en-US" sz="2410" kern="0" dirty="0">
                <a:solidFill>
                  <a:srgbClr val="000000"/>
                </a:solidFill>
                <a:latin typeface="Times New Roman" panose="02020603050405020304" pitchFamily="65" charset="-122"/>
                <a:ea typeface="微软雅黑" panose="020B0503020204020204" pitchFamily="34" charset="-122"/>
              </a:rPr>
              <a:t>.</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你来这里很方便。</a:t>
            </a:r>
            <a:endParaRPr lang="zh-CN" alt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39949"/>
            <a:ext cx="11831400" cy="5011420"/>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rPr>
              <a:t>It takes about 28 days </a:t>
            </a:r>
            <a:r>
              <a:rPr lang="zh-CN" altLang="en-US" sz="2410" u="sng" kern="0" dirty="0">
                <a:solidFill>
                  <a:srgbClr val="000000"/>
                </a:solidFill>
                <a:latin typeface="Times New Roman" panose="02020603050405020304" pitchFamily="65" charset="-122"/>
                <a:ea typeface="微软雅黑" panose="020B0503020204020204" pitchFamily="34" charset="-122"/>
              </a:rPr>
              <a:t>for the moon to revolve</a:t>
            </a:r>
            <a:r>
              <a:rPr lang="zh-CN" altLang="en-US" sz="2410" kern="0" dirty="0">
                <a:solidFill>
                  <a:srgbClr val="000000"/>
                </a:solidFill>
                <a:latin typeface="Times New Roman" panose="02020603050405020304" pitchFamily="65" charset="-122"/>
                <a:ea typeface="微软雅黑" panose="020B0503020204020204" pitchFamily="34" charset="-122"/>
              </a:rPr>
              <a:t> around the earth.</a:t>
            </a:r>
            <a:endParaRPr lang="zh-CN" altLang="en-US" sz="2800"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月球绕地球转一周需要大约28天。 </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I think it better </a:t>
            </a:r>
            <a:r>
              <a:rPr lang="zh-CN" altLang="en-US" sz="2410" u="sng" kern="0" dirty="0">
                <a:solidFill>
                  <a:srgbClr val="000000"/>
                </a:solidFill>
                <a:latin typeface="Times New Roman" panose="02020603050405020304" pitchFamily="65" charset="-122"/>
                <a:ea typeface="微软雅黑" panose="020B0503020204020204" pitchFamily="34" charset="-122"/>
              </a:rPr>
              <a:t>for you to do</a:t>
            </a:r>
            <a:r>
              <a:rPr lang="zh-CN" altLang="en-US" sz="2410" kern="0" dirty="0">
                <a:solidFill>
                  <a:srgbClr val="000000"/>
                </a:solidFill>
                <a:latin typeface="Times New Roman" panose="02020603050405020304" pitchFamily="65" charset="-122"/>
                <a:ea typeface="微软雅黑" panose="020B0503020204020204" pitchFamily="34" charset="-122"/>
              </a:rPr>
              <a:t> the work another way. </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我认为你最好用另一种方法做这项工作。</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The answer to that question is </a:t>
            </a:r>
            <a:r>
              <a:rPr lang="zh-CN" altLang="en-US" sz="2410" u="sng" kern="0" dirty="0">
                <a:solidFill>
                  <a:srgbClr val="000000"/>
                </a:solidFill>
                <a:latin typeface="Times New Roman" panose="02020603050405020304" pitchFamily="65" charset="-122"/>
                <a:ea typeface="微软雅黑" panose="020B0503020204020204" pitchFamily="34" charset="-122"/>
              </a:rPr>
              <a:t>for you to find</a:t>
            </a:r>
            <a:r>
              <a:rPr lang="zh-CN" altLang="en-US" sz="2410" kern="0" dirty="0">
                <a:solidFill>
                  <a:srgbClr val="000000"/>
                </a:solidFill>
                <a:latin typeface="Times New Roman" panose="02020603050405020304" pitchFamily="65" charset="-122"/>
                <a:ea typeface="微软雅黑" panose="020B0503020204020204" pitchFamily="34" charset="-122"/>
              </a:rPr>
              <a:t>. </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那个问题的答案你自己去找。</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The coffee is too hot </a:t>
            </a:r>
            <a:r>
              <a:rPr lang="zh-CN" altLang="en-US" sz="2410" u="sng" kern="0" dirty="0">
                <a:solidFill>
                  <a:srgbClr val="000000"/>
                </a:solidFill>
                <a:latin typeface="Times New Roman" panose="02020603050405020304" pitchFamily="65" charset="-122"/>
                <a:ea typeface="微软雅黑" panose="020B0503020204020204" pitchFamily="34" charset="-122"/>
              </a:rPr>
              <a:t>for me to drink</a:t>
            </a:r>
            <a:r>
              <a:rPr lang="zh-CN" altLang="en-US" sz="2410" kern="0" dirty="0">
                <a:solidFill>
                  <a:srgbClr val="000000"/>
                </a:solidFill>
                <a:latin typeface="Times New Roman" panose="02020603050405020304" pitchFamily="65" charset="-122"/>
                <a:ea typeface="微软雅黑" panose="020B0503020204020204" pitchFamily="34" charset="-122"/>
              </a:rPr>
              <a:t>.</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这咖啡太热,我没法喝。</a:t>
            </a:r>
            <a:endParaRPr lang="zh-CN" altLang="en-US" dirty="0"/>
          </a:p>
          <a:p>
            <a:pPr marL="0" indent="0" eaLnBrk="0" latinLnBrk="1" hangingPunct="0">
              <a:lnSpc>
                <a:spcPct val="150000"/>
              </a:lnSpc>
              <a:spcBef>
                <a:spcPts val="145"/>
              </a:spcBef>
              <a:buNone/>
            </a:pPr>
            <a:endParaRPr lang="zh-CN" alt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55866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sym typeface="+mn-ea"/>
              </a:rPr>
              <a:t>②of...to结构</a:t>
            </a:r>
            <a:endParaRPr lang="zh-CN" altLang="en-US" sz="2410"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sym typeface="+mn-ea"/>
              </a:rPr>
              <a:t>这种结构前,句子的表语是表示人的性格特征或品质的形容词,如brave(勇敢的)、</a:t>
            </a:r>
            <a:br>
              <a:rPr sz="2410" dirty="0">
                <a:sym typeface="+mn-ea"/>
              </a:rPr>
            </a:br>
            <a:r>
              <a:rPr lang="zh-CN" altLang="en-US" sz="2410" kern="0" dirty="0">
                <a:solidFill>
                  <a:srgbClr val="000000"/>
                </a:solidFill>
                <a:latin typeface="Times New Roman" panose="02020603050405020304" pitchFamily="65" charset="-122"/>
                <a:ea typeface="微软雅黑" panose="020B0503020204020204" pitchFamily="34" charset="-122"/>
                <a:sym typeface="+mn-ea"/>
              </a:rPr>
              <a:t>charming(有魅力的)、greedy(贪婪的)、generous(慷慨的)、wicked(邪恶的)、careful(仔</a:t>
            </a:r>
            <a:endParaRPr lang="zh-CN" altLang="en-US" sz="2410"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细的)、stupid(愚蠢的)、mean(小气的)等。</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It's brave </a:t>
            </a:r>
            <a:r>
              <a:rPr lang="zh-CN" altLang="en-US" sz="2410" u="sng" kern="0" dirty="0">
                <a:solidFill>
                  <a:srgbClr val="000000"/>
                </a:solidFill>
                <a:latin typeface="Times New Roman" panose="02020603050405020304" pitchFamily="65" charset="-122"/>
                <a:ea typeface="微软雅黑" panose="020B0503020204020204" pitchFamily="34" charset="-122"/>
              </a:rPr>
              <a:t>of him to rescue</a:t>
            </a:r>
            <a:r>
              <a:rPr lang="zh-CN" altLang="en-US" sz="2410" kern="0" dirty="0">
                <a:solidFill>
                  <a:srgbClr val="000000"/>
                </a:solidFill>
                <a:latin typeface="Times New Roman" panose="02020603050405020304" pitchFamily="65" charset="-122"/>
                <a:ea typeface="微软雅黑" panose="020B0503020204020204" pitchFamily="34" charset="-122"/>
              </a:rPr>
              <a:t> that child.</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他很勇敢,救了那个孩子。</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It's mean </a:t>
            </a:r>
            <a:r>
              <a:rPr lang="zh-CN" altLang="en-US" sz="2410" u="sng" kern="0" dirty="0">
                <a:solidFill>
                  <a:srgbClr val="000000"/>
                </a:solidFill>
                <a:latin typeface="Times New Roman" panose="02020603050405020304" pitchFamily="65" charset="-122"/>
                <a:ea typeface="微软雅黑" panose="020B0503020204020204" pitchFamily="34" charset="-122"/>
              </a:rPr>
              <a:t>of her to refuse</a:t>
            </a:r>
            <a:r>
              <a:rPr lang="zh-CN" altLang="en-US" sz="2410" kern="0" dirty="0">
                <a:solidFill>
                  <a:srgbClr val="000000"/>
                </a:solidFill>
                <a:latin typeface="Times New Roman" panose="02020603050405020304" pitchFamily="65" charset="-122"/>
                <a:ea typeface="微软雅黑" panose="020B0503020204020204" pitchFamily="34" charset="-122"/>
              </a:rPr>
              <a:t> to give us a drink.</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她真小气,不肯给我们饮料。</a:t>
            </a:r>
            <a:endParaRPr lang="zh-CN" alt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708015"/>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953FA3"/>
                </a:solidFill>
                <a:latin typeface="Times New Roman" panose="02020603050405020304" pitchFamily="65" charset="-122"/>
                <a:ea typeface="微软雅黑" panose="020B0503020204020204" pitchFamily="34" charset="-122"/>
              </a:rPr>
              <a:t>8.</a:t>
            </a:r>
            <a:r>
              <a:rPr lang="zh-CN" altLang="en-US" sz="2410" b="1" kern="0" dirty="0">
                <a:solidFill>
                  <a:srgbClr val="953FA3"/>
                </a:solidFill>
                <a:latin typeface="Times New Roman" panose="02020603050405020304" pitchFamily="65" charset="-122"/>
                <a:ea typeface="微软雅黑" panose="020B0503020204020204" pitchFamily="34" charset="-122"/>
              </a:rPr>
              <a:t>疑问词</a:t>
            </a:r>
            <a:r>
              <a:rPr lang="en-US" altLang="zh-CN" sz="2410" b="1" kern="0" dirty="0">
                <a:solidFill>
                  <a:srgbClr val="953FA3"/>
                </a:solidFill>
                <a:latin typeface="Times New Roman" panose="02020603050405020304" pitchFamily="65" charset="-122"/>
                <a:ea typeface="微软雅黑" panose="020B0503020204020204" pitchFamily="34" charset="-122"/>
              </a:rPr>
              <a:t>+</a:t>
            </a:r>
            <a:r>
              <a:rPr lang="zh-CN" altLang="en-US" sz="2410" b="1" kern="0" dirty="0">
                <a:solidFill>
                  <a:srgbClr val="953FA3"/>
                </a:solidFill>
                <a:latin typeface="Times New Roman" panose="02020603050405020304" pitchFamily="65" charset="-122"/>
                <a:ea typeface="微软雅黑" panose="020B0503020204020204" pitchFamily="34" charset="-122"/>
              </a:rPr>
              <a:t>不定式</a:t>
            </a:r>
            <a:endParaRPr lang="zh-CN" altLang="en-US" sz="2800" b="1" dirty="0"/>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rPr>
              <a:t>　　疑问词</a:t>
            </a:r>
            <a:r>
              <a:rPr lang="en-US" altLang="zh-CN" sz="2410" kern="0" dirty="0">
                <a:solidFill>
                  <a:srgbClr val="000000"/>
                </a:solidFill>
                <a:latin typeface="Times New Roman" panose="02020603050405020304" pitchFamily="65" charset="-122"/>
                <a:ea typeface="微软雅黑" panose="020B0503020204020204" pitchFamily="34" charset="-122"/>
              </a:rPr>
              <a:t>how</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en-US" altLang="zh-CN" sz="2410" kern="0" dirty="0">
                <a:solidFill>
                  <a:srgbClr val="000000"/>
                </a:solidFill>
                <a:latin typeface="Times New Roman" panose="02020603050405020304" pitchFamily="65" charset="-122"/>
                <a:ea typeface="微软雅黑" panose="020B0503020204020204" pitchFamily="34" charset="-122"/>
              </a:rPr>
              <a:t>when</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en-US" altLang="zh-CN" sz="2410" kern="0" dirty="0">
                <a:solidFill>
                  <a:srgbClr val="000000"/>
                </a:solidFill>
                <a:latin typeface="Times New Roman" panose="02020603050405020304" pitchFamily="65" charset="-122"/>
                <a:ea typeface="微软雅黑" panose="020B0503020204020204" pitchFamily="34" charset="-122"/>
              </a:rPr>
              <a:t>where</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en-US" altLang="zh-CN" sz="2410" kern="0" dirty="0">
                <a:solidFill>
                  <a:srgbClr val="000000"/>
                </a:solidFill>
                <a:latin typeface="Times New Roman" panose="02020603050405020304" pitchFamily="65" charset="-122"/>
                <a:ea typeface="微软雅黑" panose="020B0503020204020204" pitchFamily="34" charset="-122"/>
              </a:rPr>
              <a:t>which</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en-US" altLang="zh-CN" sz="2410" kern="0" dirty="0">
                <a:solidFill>
                  <a:srgbClr val="000000"/>
                </a:solidFill>
                <a:latin typeface="Times New Roman" panose="02020603050405020304" pitchFamily="65" charset="-122"/>
                <a:ea typeface="微软雅黑" panose="020B0503020204020204" pitchFamily="34" charset="-122"/>
              </a:rPr>
              <a:t>what</a:t>
            </a:r>
            <a:r>
              <a:rPr lang="zh-CN" altLang="en-US" sz="2410" kern="0" dirty="0">
                <a:solidFill>
                  <a:srgbClr val="000000"/>
                </a:solidFill>
                <a:latin typeface="Times New Roman" panose="02020603050405020304" pitchFamily="65" charset="-122"/>
                <a:ea typeface="微软雅黑" panose="020B0503020204020204" pitchFamily="34" charset="-122"/>
              </a:rPr>
              <a:t>等后面跟不定式构成“疑问词</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不定</a:t>
            </a:r>
            <a:br>
              <a:rPr lang="zh-CN" altLang="en-US" sz="2800" dirty="0"/>
            </a:br>
            <a:r>
              <a:rPr lang="zh-CN" altLang="en-US" sz="2410" kern="0" dirty="0">
                <a:solidFill>
                  <a:srgbClr val="000000"/>
                </a:solidFill>
                <a:latin typeface="Times New Roman" panose="02020603050405020304" pitchFamily="65" charset="-122"/>
                <a:ea typeface="微软雅黑" panose="020B0503020204020204" pitchFamily="34" charset="-122"/>
              </a:rPr>
              <a:t>式”结构</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可在句中作主语、宾语、表语等成分。</a:t>
            </a:r>
            <a:endParaRPr lang="zh-CN" altLang="en-US" sz="2800" dirty="0"/>
          </a:p>
          <a:p>
            <a:pPr eaLnBrk="0" latinLnBrk="1" hangingPunct="0">
              <a:lnSpc>
                <a:spcPct val="150000"/>
              </a:lnSpc>
              <a:spcBef>
                <a:spcPts val="145"/>
              </a:spcBef>
            </a:pPr>
            <a:r>
              <a:rPr lang="en-US" altLang="zh-CN" sz="2410" u="sng" kern="0" dirty="0">
                <a:solidFill>
                  <a:srgbClr val="000000"/>
                </a:solidFill>
                <a:latin typeface="Times New Roman" panose="02020603050405020304" pitchFamily="65" charset="-122"/>
                <a:ea typeface="微软雅黑" panose="020B0503020204020204" pitchFamily="34" charset="-122"/>
              </a:rPr>
              <a:t>How to solve</a:t>
            </a:r>
            <a:r>
              <a:rPr lang="en-US" altLang="zh-CN" sz="2410" kern="0" dirty="0">
                <a:solidFill>
                  <a:srgbClr val="000000"/>
                </a:solidFill>
                <a:latin typeface="Times New Roman" panose="02020603050405020304" pitchFamily="65" charset="-122"/>
                <a:ea typeface="微软雅黑" panose="020B0503020204020204" pitchFamily="34" charset="-122"/>
              </a:rPr>
              <a:t> the problem has not been decided yet.(</a:t>
            </a:r>
            <a:r>
              <a:rPr lang="zh-CN" altLang="en-US" sz="2410" kern="0" dirty="0">
                <a:solidFill>
                  <a:srgbClr val="000000"/>
                </a:solidFill>
                <a:latin typeface="Times New Roman" panose="02020603050405020304" pitchFamily="65" charset="-122"/>
                <a:ea typeface="微软雅黑" panose="020B0503020204020204" pitchFamily="34" charset="-122"/>
              </a:rPr>
              <a:t>作主语</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微软雅黑" panose="020B0503020204020204" pitchFamily="34" charset="-122"/>
              </a:rPr>
              <a:t>如何解决这一问题还未决定。</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I know </a:t>
            </a:r>
            <a:r>
              <a:rPr lang="zh-CN" altLang="en-US" sz="2410" u="sng" kern="0" dirty="0">
                <a:solidFill>
                  <a:srgbClr val="000000"/>
                </a:solidFill>
                <a:latin typeface="Times New Roman" panose="02020603050405020304" pitchFamily="65" charset="-122"/>
                <a:ea typeface="微软雅黑" panose="020B0503020204020204" pitchFamily="34" charset="-122"/>
              </a:rPr>
              <a:t>where to find</a:t>
            </a:r>
            <a:r>
              <a:rPr lang="zh-CN" altLang="en-US" sz="2410" kern="0" dirty="0">
                <a:solidFill>
                  <a:srgbClr val="000000"/>
                </a:solidFill>
                <a:latin typeface="Times New Roman" panose="02020603050405020304" pitchFamily="65" charset="-122"/>
                <a:ea typeface="微软雅黑" panose="020B0503020204020204" pitchFamily="34" charset="-122"/>
              </a:rPr>
              <a:t> the boy.(作宾语)我知道去哪儿找到那个男孩。</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The question is </a:t>
            </a:r>
            <a:r>
              <a:rPr lang="zh-CN" altLang="en-US" sz="2410" u="sng" kern="0" dirty="0">
                <a:solidFill>
                  <a:srgbClr val="000000"/>
                </a:solidFill>
                <a:latin typeface="Times New Roman" panose="02020603050405020304" pitchFamily="65" charset="-122"/>
                <a:ea typeface="微软雅黑" panose="020B0503020204020204" pitchFamily="34" charset="-122"/>
              </a:rPr>
              <a:t>how to learn</a:t>
            </a:r>
            <a:r>
              <a:rPr lang="zh-CN" altLang="en-US" sz="2410" kern="0" dirty="0">
                <a:solidFill>
                  <a:srgbClr val="000000"/>
                </a:solidFill>
                <a:latin typeface="Times New Roman" panose="02020603050405020304" pitchFamily="65" charset="-122"/>
                <a:ea typeface="微软雅黑" panose="020B0503020204020204" pitchFamily="34" charset="-122"/>
              </a:rPr>
              <a:t> English well.(作表语)问题是如何学好英语。</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I haven't decided </a:t>
            </a:r>
            <a:r>
              <a:rPr lang="zh-CN" altLang="en-US" sz="2410" u="sng" kern="0" dirty="0">
                <a:solidFill>
                  <a:srgbClr val="000000"/>
                </a:solidFill>
                <a:latin typeface="Times New Roman" panose="02020603050405020304" pitchFamily="65" charset="-122"/>
                <a:ea typeface="微软雅黑" panose="020B0503020204020204" pitchFamily="34" charset="-122"/>
              </a:rPr>
              <a:t>when to take a shower</a:t>
            </a:r>
            <a:r>
              <a:rPr lang="zh-CN" altLang="en-US" sz="2410" kern="0" dirty="0">
                <a:solidFill>
                  <a:srgbClr val="000000"/>
                </a:solidFill>
                <a:latin typeface="Times New Roman" panose="02020603050405020304" pitchFamily="65" charset="-122"/>
                <a:ea typeface="微软雅黑" panose="020B0503020204020204" pitchFamily="34" charset="-122"/>
              </a:rPr>
              <a:t>.(作宾语)我还没决定什么时候淋浴。</a:t>
            </a:r>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sym typeface="+mn-ea"/>
              </a:rPr>
              <a:t>I hope you'll advise me what to do.(作宾语)我希望你告诉我该做什么。</a:t>
            </a:r>
            <a:endParaRPr lang="zh-CN" altLang="en-US" sz="2410" kern="0" dirty="0">
              <a:solidFill>
                <a:srgbClr val="000000"/>
              </a:solidFill>
              <a:latin typeface="Times New Roman" panose="02020603050405020304" pitchFamily="65" charset="-122"/>
              <a:ea typeface="微软雅黑" panose="020B0503020204020204" pitchFamily="34" charset="-122"/>
            </a:endParaRPr>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sym typeface="+mn-ea"/>
              </a:rPr>
              <a:t>No one could tell me where to get some water.(作宾语)</a:t>
            </a:r>
            <a:endParaRPr lang="zh-CN" altLang="en-US" sz="2410" kern="0" dirty="0">
              <a:solidFill>
                <a:srgbClr val="000000"/>
              </a:solidFill>
              <a:latin typeface="Times New Roman" panose="02020603050405020304" pitchFamily="65" charset="-122"/>
              <a:ea typeface="微软雅黑" panose="020B0503020204020204" pitchFamily="34" charset="-122"/>
            </a:endParaRPr>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微软雅黑" panose="020B0503020204020204" pitchFamily="34" charset="-122"/>
                <a:sym typeface="+mn-ea"/>
              </a:rPr>
              <a:t>没有人能告诉我在哪儿可以取些水。</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9120" y="828340"/>
            <a:ext cx="11831400" cy="340995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知识链接</a:t>
            </a:r>
            <a:r>
              <a:rPr lang="zh-CN" altLang="en-US" sz="2410" kern="0" dirty="0">
                <a:solidFill>
                  <a:srgbClr val="000000"/>
                </a:solidFill>
                <a:latin typeface="Times New Roman" panose="02020603050405020304" pitchFamily="65" charset="-122"/>
                <a:ea typeface="微软雅黑" panose="020B0503020204020204" pitchFamily="34" charset="-122"/>
              </a:rPr>
              <a:t>　</a:t>
            </a:r>
            <a:r>
              <a:rPr lang="zh-CN" altLang="en-US" sz="2410" b="1" kern="0" dirty="0">
                <a:solidFill>
                  <a:srgbClr val="000000"/>
                </a:solidFill>
                <a:latin typeface="Times New Roman" panose="02020603050405020304" pitchFamily="65" charset="-122"/>
                <a:ea typeface="微软雅黑" panose="020B0503020204020204" pitchFamily="34" charset="-122"/>
              </a:rPr>
              <a:t>一般现在时</a:t>
            </a:r>
            <a:r>
              <a:rPr lang="en-US" altLang="zh-CN" sz="2410" b="1" kern="0" dirty="0">
                <a:solidFill>
                  <a:srgbClr val="000000"/>
                </a:solidFill>
                <a:latin typeface="Times New Roman" panose="02020603050405020304" pitchFamily="65" charset="-122"/>
                <a:ea typeface="微软雅黑" panose="020B0503020204020204" pitchFamily="34" charset="-122"/>
              </a:rPr>
              <a:t> </a:t>
            </a:r>
            <a:r>
              <a:rPr lang="zh-CN" altLang="en-US" sz="2410" b="1" kern="0" dirty="0">
                <a:solidFill>
                  <a:srgbClr val="000000"/>
                </a:solidFill>
                <a:latin typeface="Times New Roman" panose="02020603050405020304" pitchFamily="65" charset="-122"/>
                <a:ea typeface="微软雅黑" panose="020B0503020204020204" pitchFamily="34" charset="-122"/>
              </a:rPr>
              <a:t>VS</a:t>
            </a:r>
            <a:r>
              <a:rPr lang="en-US" altLang="zh-CN" sz="2410" b="1" kern="0" dirty="0">
                <a:solidFill>
                  <a:srgbClr val="000000"/>
                </a:solidFill>
                <a:latin typeface="Times New Roman" panose="02020603050405020304" pitchFamily="65" charset="-122"/>
                <a:ea typeface="微软雅黑" panose="020B0503020204020204" pitchFamily="34" charset="-122"/>
              </a:rPr>
              <a:t> </a:t>
            </a:r>
            <a:r>
              <a:rPr lang="zh-CN" altLang="en-US" sz="2410" b="1" kern="0" dirty="0">
                <a:solidFill>
                  <a:srgbClr val="000000"/>
                </a:solidFill>
                <a:latin typeface="Times New Roman" panose="02020603050405020304" pitchFamily="65" charset="-122"/>
                <a:ea typeface="微软雅黑" panose="020B0503020204020204" pitchFamily="34" charset="-122"/>
              </a:rPr>
              <a:t>现在进行时</a:t>
            </a:r>
            <a:endParaRPr lang="zh-CN" altLang="en-US" dirty="0">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现在进行时与always、constantly、continually、forever等连用时,往往有感情色彩,而一</a:t>
            </a:r>
            <a:br>
              <a:rPr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般现在时往往只是说明事实。</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I lost my phone again. I'm always losing things.</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我又把手机弄丢了。我总是丢东西。</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rPr>
              <a:t>I always go to work by car. 我总是开车去上班。</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562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9.不定式的时态和语态</a:t>
            </a:r>
            <a:endParaRPr lang="zh-CN" altLang="en-US" b="1" dirty="0"/>
          </a:p>
        </p:txBody>
      </p:sp>
      <p:graphicFrame>
        <p:nvGraphicFramePr>
          <p:cNvPr id="3" name="表格 2"/>
          <p:cNvGraphicFramePr>
            <a:graphicFrameLocks noGrp="1"/>
          </p:cNvGraphicFramePr>
          <p:nvPr/>
        </p:nvGraphicFramePr>
        <p:xfrm>
          <a:off x="467365" y="1335053"/>
          <a:ext cx="11268000" cy="2253312"/>
        </p:xfrm>
        <a:graphic>
          <a:graphicData uri="http://schemas.openxmlformats.org/drawingml/2006/table">
            <a:tbl>
              <a:tblPr/>
              <a:tblGrid>
                <a:gridCol w="3756000">
                  <a:extLst>
                    <a:ext uri="{9D8B030D-6E8A-4147-A177-3AD203B41FA5}">
                      <a16:colId xmlns:a16="http://schemas.microsoft.com/office/drawing/2014/main" val="20000"/>
                    </a:ext>
                  </a:extLst>
                </a:gridCol>
                <a:gridCol w="3756000">
                  <a:extLst>
                    <a:ext uri="{9D8B030D-6E8A-4147-A177-3AD203B41FA5}">
                      <a16:colId xmlns:a16="http://schemas.microsoft.com/office/drawing/2014/main" val="20001"/>
                    </a:ext>
                  </a:extLst>
                </a:gridCol>
                <a:gridCol w="3756000">
                  <a:extLst>
                    <a:ext uri="{9D8B030D-6E8A-4147-A177-3AD203B41FA5}">
                      <a16:colId xmlns:a16="http://schemas.microsoft.com/office/drawing/2014/main" val="20002"/>
                    </a:ext>
                  </a:extLst>
                </a:gridCol>
              </a:tblGrid>
              <a:tr h="563328">
                <a:tc>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时态</a:t>
                      </a:r>
                    </a:p>
                  </a:txBody>
                  <a:tcPr marL="45720" marR="45720"/>
                </a:tc>
                <a:tc>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主动形式</a:t>
                      </a:r>
                    </a:p>
                  </a:txBody>
                  <a:tcPr marL="45720" marR="45720"/>
                </a:tc>
                <a:tc>
                  <a:txBody>
                    <a:bodyPr/>
                    <a:lstStyle/>
                    <a:p>
                      <a:pPr algn="ctr" eaLnBrk="0" latinLnBrk="1" hangingPunct="0">
                        <a:lnSpc>
                          <a:spcPct val="150000"/>
                        </a:lnSpc>
                        <a:spcBef>
                          <a:spcPts val="0"/>
                        </a:spcBef>
                      </a:pPr>
                      <a:r>
                        <a:rPr lang="zh-CN" altLang="en-US" sz="1815" b="1" kern="0" dirty="0">
                          <a:solidFill>
                            <a:srgbClr val="000000"/>
                          </a:solidFill>
                          <a:latin typeface="Times New Roman" panose="02020603050405020304" pitchFamily="65" charset="-122"/>
                          <a:ea typeface="宋体" panose="02010600030101010101" pitchFamily="2" charset="-122"/>
                        </a:rPr>
                        <a:t>被动形式</a:t>
                      </a:r>
                    </a:p>
                  </a:txBody>
                  <a:tcPr marL="45720" marR="45720"/>
                </a:tc>
                <a:extLst>
                  <a:ext uri="{0D108BD9-81ED-4DB2-BD59-A6C34878D82A}">
                    <a16:rowId xmlns:a16="http://schemas.microsoft.com/office/drawing/2014/main" val="10000"/>
                  </a:ext>
                </a:extLst>
              </a:tr>
              <a:tr h="563328">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一般式</a:t>
                      </a:r>
                    </a:p>
                  </a:txBody>
                  <a:tcPr marL="45720" marR="45720"/>
                </a:tc>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to do</a:t>
                      </a:r>
                    </a:p>
                  </a:txBody>
                  <a:tcPr marL="45720" marR="45720"/>
                </a:tc>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to be done</a:t>
                      </a:r>
                    </a:p>
                  </a:txBody>
                  <a:tcPr marL="45720" marR="45720"/>
                </a:tc>
                <a:extLst>
                  <a:ext uri="{0D108BD9-81ED-4DB2-BD59-A6C34878D82A}">
                    <a16:rowId xmlns:a16="http://schemas.microsoft.com/office/drawing/2014/main" val="10001"/>
                  </a:ext>
                </a:extLst>
              </a:tr>
              <a:tr h="563328">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进行式</a:t>
                      </a:r>
                    </a:p>
                  </a:txBody>
                  <a:tcPr marL="45720" marR="45720"/>
                </a:tc>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to be doing</a:t>
                      </a:r>
                    </a:p>
                  </a:txBody>
                  <a:tcPr marL="45720" marR="45720"/>
                </a:tc>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a:t>
                      </a:r>
                    </a:p>
                  </a:txBody>
                  <a:tcPr marL="45720" marR="45720"/>
                </a:tc>
                <a:extLst>
                  <a:ext uri="{0D108BD9-81ED-4DB2-BD59-A6C34878D82A}">
                    <a16:rowId xmlns:a16="http://schemas.microsoft.com/office/drawing/2014/main" val="10002"/>
                  </a:ext>
                </a:extLst>
              </a:tr>
              <a:tr h="563328">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完成式</a:t>
                      </a:r>
                    </a:p>
                  </a:txBody>
                  <a:tcPr marL="45720" marR="45720"/>
                </a:tc>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to have done</a:t>
                      </a:r>
                    </a:p>
                  </a:txBody>
                  <a:tcPr marL="45720" marR="45720"/>
                </a:tc>
                <a:tc>
                  <a:txBody>
                    <a:bodyPr/>
                    <a:lstStyle/>
                    <a:p>
                      <a:pPr algn="ctr" eaLnBrk="0" latinLnBrk="1" hangingPunct="0">
                        <a:lnSpc>
                          <a:spcPct val="150000"/>
                        </a:lnSpc>
                        <a:spcBef>
                          <a:spcPts val="0"/>
                        </a:spcBef>
                      </a:pPr>
                      <a:r>
                        <a:rPr lang="zh-CN" altLang="en-US" sz="1815" kern="0" dirty="0">
                          <a:solidFill>
                            <a:srgbClr val="000000"/>
                          </a:solidFill>
                          <a:latin typeface="Times New Roman" panose="02020603050405020304" pitchFamily="65" charset="-122"/>
                          <a:ea typeface="宋体" panose="02010600030101010101" pitchFamily="2" charset="-122"/>
                        </a:rPr>
                        <a:t>to have been done</a:t>
                      </a:r>
                    </a:p>
                  </a:txBody>
                  <a:tcPr marL="45720" marR="45720"/>
                </a:tc>
                <a:extLst>
                  <a:ext uri="{0D108BD9-81ED-4DB2-BD59-A6C34878D82A}">
                    <a16:rowId xmlns:a16="http://schemas.microsoft.com/office/drawing/2014/main" val="10003"/>
                  </a:ext>
                </a:extLst>
              </a:tr>
            </a:tbl>
          </a:graphicData>
        </a:graphic>
      </p:graphicFrame>
      <p:sp>
        <p:nvSpPr>
          <p:cNvPr id="4" name="文本框 3"/>
          <p:cNvSpPr txBox="1"/>
          <p:nvPr/>
        </p:nvSpPr>
        <p:spPr>
          <a:xfrm>
            <a:off x="467360" y="3719830"/>
            <a:ext cx="11268075" cy="2945130"/>
          </a:xfrm>
          <a:prstGeom prst="rect">
            <a:avLst/>
          </a:prstGeom>
          <a:noFill/>
        </p:spPr>
        <p:txBody>
          <a:bodyPr wrap="square" rtlCol="0" anchor="t">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sym typeface="+mn-ea"/>
              </a:rPr>
              <a:t>(1)进行式to be doing</a:t>
            </a:r>
            <a:endParaRPr lang="zh-CN" altLang="en-US" sz="2410" kern="0" dirty="0">
              <a:solidFill>
                <a:srgbClr val="000000"/>
              </a:solidFill>
              <a:latin typeface="Times New Roman" panose="02020603050405020304" pitchFamily="65"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sym typeface="+mn-ea"/>
              </a:rPr>
              <a:t>　　不定式的进行式所表示的动作常与谓语动词的动作同时发生。</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sym typeface="+mn-ea"/>
              </a:rPr>
              <a:t>I'm very glad </a:t>
            </a:r>
            <a:r>
              <a:rPr lang="zh-CN" altLang="en-US" sz="2410" u="sng" kern="0" dirty="0">
                <a:solidFill>
                  <a:srgbClr val="000000"/>
                </a:solidFill>
                <a:latin typeface="Times New Roman" panose="02020603050405020304" pitchFamily="65" charset="-122"/>
                <a:ea typeface="微软雅黑" panose="020B0503020204020204" pitchFamily="34" charset="-122"/>
                <a:sym typeface="+mn-ea"/>
              </a:rPr>
              <a:t>to be working</a:t>
            </a:r>
            <a:r>
              <a:rPr lang="zh-CN" altLang="en-US" sz="2410" kern="0" dirty="0">
                <a:solidFill>
                  <a:srgbClr val="000000"/>
                </a:solidFill>
                <a:latin typeface="Times New Roman" panose="02020603050405020304" pitchFamily="65" charset="-122"/>
                <a:ea typeface="微软雅黑" panose="020B0503020204020204" pitchFamily="34" charset="-122"/>
                <a:sym typeface="+mn-ea"/>
              </a:rPr>
              <a:t> with you.我很高兴能和你一起工作。</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sym typeface="+mn-ea"/>
              </a:rPr>
              <a:t>I happened </a:t>
            </a:r>
            <a:r>
              <a:rPr lang="zh-CN" altLang="en-US" sz="2410" u="sng" kern="0" dirty="0">
                <a:solidFill>
                  <a:srgbClr val="000000"/>
                </a:solidFill>
                <a:latin typeface="Times New Roman" panose="02020603050405020304" pitchFamily="65" charset="-122"/>
                <a:ea typeface="微软雅黑" panose="020B0503020204020204" pitchFamily="34" charset="-122"/>
                <a:sym typeface="+mn-ea"/>
              </a:rPr>
              <a:t>to be standing</a:t>
            </a:r>
            <a:r>
              <a:rPr lang="zh-CN" altLang="en-US" sz="2410" kern="0" dirty="0">
                <a:solidFill>
                  <a:srgbClr val="000000"/>
                </a:solidFill>
                <a:latin typeface="Times New Roman" panose="02020603050405020304" pitchFamily="65" charset="-122"/>
                <a:ea typeface="微软雅黑" panose="020B0503020204020204" pitchFamily="34" charset="-122"/>
                <a:sym typeface="+mn-ea"/>
              </a:rPr>
              <a:t> there when they passed by. 他们经过时,我正好站在那里。</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sym typeface="+mn-ea"/>
              </a:rPr>
              <a:t>We found the metal </a:t>
            </a:r>
            <a:r>
              <a:rPr lang="zh-CN" altLang="en-US" sz="2410" u="sng" kern="0" dirty="0">
                <a:solidFill>
                  <a:srgbClr val="000000"/>
                </a:solidFill>
                <a:latin typeface="Times New Roman" panose="02020603050405020304" pitchFamily="65" charset="-122"/>
                <a:ea typeface="微软雅黑" panose="020B0503020204020204" pitchFamily="34" charset="-122"/>
                <a:sym typeface="+mn-ea"/>
              </a:rPr>
              <a:t>to be melting</a:t>
            </a:r>
            <a:r>
              <a:rPr lang="zh-CN" altLang="en-US" sz="2410" kern="0" dirty="0">
                <a:solidFill>
                  <a:srgbClr val="000000"/>
                </a:solidFill>
                <a:latin typeface="Times New Roman" panose="02020603050405020304" pitchFamily="65" charset="-122"/>
                <a:ea typeface="微软雅黑" panose="020B0503020204020204" pitchFamily="34" charset="-122"/>
                <a:sym typeface="+mn-ea"/>
              </a:rPr>
              <a:t>.我们发现金属在熔化。</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4975" y="395905"/>
            <a:ext cx="11831400" cy="628269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(2)完成式to have done/to have been done</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①如果不定式的动作在句中谓语动词的动作之前发生,就要用不定式的完成式。</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sym typeface="+mn-ea"/>
              </a:rPr>
              <a:t>I am sorry to have bothered you with so many questions.</a:t>
            </a:r>
            <a:endParaRPr lang="zh-CN" altLang="en-US" sz="2410" kern="0" dirty="0">
              <a:solidFill>
                <a:srgbClr val="000000"/>
              </a:solidFill>
              <a:latin typeface="Times New Roman" panose="02020603050405020304" pitchFamily="65"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sym typeface="+mn-ea"/>
              </a:rPr>
              <a:t>用这么多问题打扰到您,我很抱歉。</a:t>
            </a:r>
            <a:endParaRPr lang="zh-CN" altLang="en-US" sz="2410" kern="0" dirty="0">
              <a:solidFill>
                <a:srgbClr val="000000"/>
              </a:solidFill>
              <a:latin typeface="Times New Roman" panose="02020603050405020304" pitchFamily="65"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sym typeface="+mn-ea"/>
              </a:rPr>
              <a:t>对比:I am sorry to bother you, but would you please tell me what an infinitive is?很抱歉打</a:t>
            </a:r>
            <a:br>
              <a:rPr lang="zh-CN" altLang="en-US" sz="2410" kern="0" dirty="0">
                <a:solidFill>
                  <a:srgbClr val="000000"/>
                </a:solidFill>
                <a:latin typeface="Times New Roman" panose="02020603050405020304" pitchFamily="65" charset="-122"/>
                <a:ea typeface="微软雅黑" panose="020B0503020204020204" pitchFamily="34" charset="-122"/>
                <a:sym typeface="+mn-ea"/>
              </a:rPr>
            </a:br>
            <a:r>
              <a:rPr lang="zh-CN" altLang="en-US" sz="2410" kern="0" dirty="0">
                <a:solidFill>
                  <a:srgbClr val="000000"/>
                </a:solidFill>
                <a:latin typeface="Times New Roman" panose="02020603050405020304" pitchFamily="65" charset="-122"/>
                <a:ea typeface="微软雅黑" panose="020B0503020204020204" pitchFamily="34" charset="-122"/>
                <a:sym typeface="+mn-ea"/>
              </a:rPr>
              <a:t>扰您,您告诉我什么是不定式好吗? </a:t>
            </a:r>
            <a:endParaRPr lang="zh-CN" altLang="en-US" sz="2410" kern="0" dirty="0">
              <a:solidFill>
                <a:srgbClr val="000000"/>
              </a:solidFill>
              <a:latin typeface="Times New Roman" panose="02020603050405020304" pitchFamily="65"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sym typeface="+mn-ea"/>
              </a:rPr>
              <a:t>②在expect、hope等动词后跟不定式的完成式时,可以表示预计将来完成的动作。</a:t>
            </a:r>
            <a:endParaRPr lang="zh-CN" altLang="en-US" sz="2410" kern="0" dirty="0">
              <a:solidFill>
                <a:srgbClr val="000000"/>
              </a:solidFill>
              <a:latin typeface="Times New Roman" panose="02020603050405020304" pitchFamily="65"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sym typeface="+mn-ea"/>
              </a:rPr>
              <a:t>I expect to have written the report on the project tomorrow morning.</a:t>
            </a:r>
            <a:endParaRPr lang="zh-CN" altLang="en-US" sz="2410" kern="0" dirty="0">
              <a:solidFill>
                <a:srgbClr val="000000"/>
              </a:solidFill>
              <a:latin typeface="Times New Roman" panose="02020603050405020304" pitchFamily="65"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sym typeface="+mn-ea"/>
              </a:rPr>
              <a:t>我预计明天上午就将这个项目的报告写完了。</a:t>
            </a:r>
            <a:endParaRPr lang="zh-CN" altLang="en-US" sz="2410" kern="0" dirty="0">
              <a:solidFill>
                <a:srgbClr val="000000"/>
              </a:solidFill>
              <a:latin typeface="Times New Roman" panose="02020603050405020304" pitchFamily="65"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sym typeface="+mn-ea"/>
              </a:rPr>
              <a:t>③不定式的完成式可以与seem、appear、be likely等词语连用。</a:t>
            </a:r>
            <a:endParaRPr lang="zh-CN" altLang="en-US" sz="2410" kern="0" dirty="0">
              <a:solidFill>
                <a:srgbClr val="000000"/>
              </a:solidFill>
              <a:latin typeface="Times New Roman" panose="02020603050405020304" pitchFamily="65"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sym typeface="+mn-ea"/>
              </a:rPr>
              <a:t>He seemed to have always liked the song.</a:t>
            </a:r>
            <a:r>
              <a:rPr lang="en-US" altLang="zh-CN" sz="2410" kern="0" dirty="0">
                <a:solidFill>
                  <a:srgbClr val="000000"/>
                </a:solidFill>
                <a:latin typeface="Times New Roman" panose="02020603050405020304" pitchFamily="65" charset="-122"/>
                <a:ea typeface="微软雅黑" panose="020B0503020204020204" pitchFamily="34" charset="-122"/>
                <a:sym typeface="+mn-ea"/>
              </a:rPr>
              <a:t> </a:t>
            </a:r>
            <a:r>
              <a:rPr lang="zh-CN" altLang="en-US" sz="2410" kern="0" dirty="0">
                <a:solidFill>
                  <a:srgbClr val="000000"/>
                </a:solidFill>
                <a:latin typeface="Times New Roman" panose="02020603050405020304" pitchFamily="65" charset="-122"/>
                <a:ea typeface="微软雅黑" panose="020B0503020204020204" pitchFamily="34" charset="-122"/>
                <a:sym typeface="+mn-ea"/>
              </a:rPr>
              <a:t>他似乎一直都喜欢这首歌。</a:t>
            </a:r>
            <a:endParaRPr lang="en-US" altLang="zh-CN" sz="2410" kern="0" dirty="0">
              <a:solidFill>
                <a:srgbClr val="000000"/>
              </a:solidFill>
              <a:latin typeface="Times New Roman" panose="02020603050405020304" pitchFamily="65" charset="-122"/>
              <a:ea typeface="微软雅黑" panose="020B0503020204020204" pitchFamily="34" charset="-122"/>
              <a:sym typeface="+mn-ea"/>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57708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(3)不定式的被动语态</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①在不定式被动句中,不定式的逻辑主语是不定式动作的承受者。</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I am honored </a:t>
            </a:r>
            <a:r>
              <a:rPr lang="zh-CN" altLang="en-US" sz="2410" u="sng" kern="0" dirty="0">
                <a:solidFill>
                  <a:srgbClr val="000000"/>
                </a:solidFill>
                <a:latin typeface="Times New Roman" panose="02020603050405020304" pitchFamily="65" charset="-122"/>
                <a:ea typeface="微软雅黑" panose="020B0503020204020204" pitchFamily="34" charset="-122"/>
              </a:rPr>
              <a:t>to be loved</a:t>
            </a:r>
            <a:r>
              <a:rPr lang="zh-CN" altLang="en-US" sz="2410" kern="0" dirty="0">
                <a:solidFill>
                  <a:srgbClr val="000000"/>
                </a:solidFill>
                <a:latin typeface="Times New Roman" panose="02020603050405020304" pitchFamily="65" charset="-122"/>
                <a:ea typeface="微软雅黑" panose="020B0503020204020204" pitchFamily="34" charset="-122"/>
              </a:rPr>
              <a:t> by my students.</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我很荣幸能被学生所爱。</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She doesn't like </a:t>
            </a:r>
            <a:r>
              <a:rPr lang="zh-CN" altLang="en-US" sz="2410" u="sng" kern="0" dirty="0">
                <a:solidFill>
                  <a:srgbClr val="000000"/>
                </a:solidFill>
                <a:latin typeface="Times New Roman" panose="02020603050405020304" pitchFamily="65" charset="-122"/>
                <a:ea typeface="微软雅黑" panose="020B0503020204020204" pitchFamily="34" charset="-122"/>
              </a:rPr>
              <a:t>to be treated</a:t>
            </a:r>
            <a:r>
              <a:rPr lang="zh-CN" altLang="en-US" sz="2410" kern="0" dirty="0">
                <a:solidFill>
                  <a:srgbClr val="000000"/>
                </a:solidFill>
                <a:latin typeface="Times New Roman" panose="02020603050405020304" pitchFamily="65" charset="-122"/>
                <a:ea typeface="微软雅黑" panose="020B0503020204020204" pitchFamily="34" charset="-122"/>
              </a:rPr>
              <a:t> differently.</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她不喜欢被区别对待。</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②不定式的主动形式表示被动意义。</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详见本专题“被动语态”部分</a:t>
            </a:r>
            <a:endParaRPr lang="zh-CN" alt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469765"/>
          </a:xfrm>
          <a:prstGeom prst="rect">
            <a:avLst/>
          </a:prstGeom>
          <a:noFill/>
        </p:spPr>
        <p:txBody>
          <a:bodyPr wrap="square" lIns="0" tIns="0" rIns="0" bIns="0" rtlCol="0">
            <a:spAutoFit/>
          </a:bodyPr>
          <a:lstStyle/>
          <a:p>
            <a:pPr eaLnBrk="0" latinLnBrk="1" hangingPunct="0">
              <a:lnSpc>
                <a:spcPct val="150000"/>
              </a:lnSpc>
              <a:spcBef>
                <a:spcPts val="145"/>
              </a:spcBef>
            </a:pPr>
            <a:endParaRPr lang="zh-CN" altLang="en-US" sz="2800" dirty="0"/>
          </a:p>
          <a:p>
            <a:pPr eaLnBrk="0" latinLnBrk="1" hangingPunct="0">
              <a:lnSpc>
                <a:spcPct val="150000"/>
              </a:lnSpc>
              <a:spcBef>
                <a:spcPts val="145"/>
              </a:spcBef>
            </a:pPr>
            <a:r>
              <a:rPr lang="zh-CN" altLang="en-US" sz="2400" b="1" dirty="0">
                <a:solidFill>
                  <a:srgbClr val="953FA3"/>
                </a:solidFill>
                <a:latin typeface="微软雅黑" panose="020B0503020204020204" pitchFamily="34" charset="-122"/>
                <a:ea typeface="微软雅黑" panose="020B0503020204020204" pitchFamily="34" charset="-122"/>
              </a:rPr>
              <a:t>题组一　谓语动词的时态和主谓一致</a:t>
            </a:r>
          </a:p>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微软雅黑" panose="020B0503020204020204" pitchFamily="34" charset="-122"/>
              </a:rPr>
              <a:t>1. </a:t>
            </a:r>
            <a:r>
              <a:rPr lang="en-US" altLang="zh-CN" sz="2410" kern="0" dirty="0">
                <a:solidFill>
                  <a:srgbClr val="000000"/>
                </a:solidFill>
                <a:latin typeface="Times New Roman" panose="02020603050405020304" pitchFamily="65" charset="-122"/>
                <a:ea typeface="微软雅黑" panose="020B0503020204020204" pitchFamily="34" charset="-122"/>
              </a:rPr>
              <a:t>I'll never forget my first visit to China. Mum _______________(encourage) me to try </a:t>
            </a:r>
            <a:r>
              <a:rPr lang="en-US" altLang="zh-CN" sz="2410" kern="0" dirty="0" err="1">
                <a:solidFill>
                  <a:srgbClr val="000000"/>
                </a:solidFill>
                <a:latin typeface="Times New Roman" panose="02020603050405020304" pitchFamily="65" charset="-122"/>
                <a:ea typeface="微软雅黑" panose="020B0503020204020204" pitchFamily="34" charset="-122"/>
              </a:rPr>
              <a:t>dif</a:t>
            </a:r>
            <a:r>
              <a:rPr lang="en-US" altLang="zh-CN" sz="2410" kern="0" dirty="0">
                <a:solidFill>
                  <a:srgbClr val="000000"/>
                </a:solidFill>
                <a:latin typeface="Times New Roman" panose="02020603050405020304" pitchFamily="65" charset="-122"/>
                <a:ea typeface="微软雅黑" panose="020B0503020204020204" pitchFamily="34" charset="-122"/>
              </a:rPr>
              <a:t>-</a:t>
            </a:r>
            <a:br>
              <a:rPr lang="en-US" altLang="zh-CN" sz="2800" dirty="0"/>
            </a:br>
            <a:r>
              <a:rPr lang="en-US" altLang="zh-CN" sz="2410" kern="0" dirty="0" err="1">
                <a:solidFill>
                  <a:srgbClr val="000000"/>
                </a:solidFill>
                <a:latin typeface="Times New Roman" panose="02020603050405020304" pitchFamily="65" charset="-122"/>
                <a:ea typeface="微软雅黑" panose="020B0503020204020204" pitchFamily="34" charset="-122"/>
              </a:rPr>
              <a:t>ferent</a:t>
            </a:r>
            <a:r>
              <a:rPr lang="en-US" altLang="zh-CN" sz="2410" kern="0" dirty="0">
                <a:solidFill>
                  <a:srgbClr val="000000"/>
                </a:solidFill>
                <a:latin typeface="Times New Roman" panose="02020603050405020304" pitchFamily="65" charset="-122"/>
                <a:ea typeface="微软雅黑" panose="020B0503020204020204" pitchFamily="34" charset="-122"/>
              </a:rPr>
              <a:t> kinds of food, and I did! I loved everything.</a:t>
            </a:r>
            <a:endParaRPr lang="en-US" altLang="zh-CN" sz="2800" dirty="0"/>
          </a:p>
          <a:p>
            <a:pPr marL="0" indent="0" eaLnBrk="0" latinLnBrk="1" hangingPunct="0">
              <a:lnSpc>
                <a:spcPct val="150000"/>
              </a:lnSpc>
              <a:spcBef>
                <a:spcPts val="145"/>
              </a:spcBef>
              <a:buNone/>
            </a:pPr>
            <a:endParaRPr lang="zh-CN" altLang="en-US" dirty="0"/>
          </a:p>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句意:我永远都不会忘记我的第一次中国之行。妈妈鼓励我尝试不同种类的食</a:t>
            </a:r>
            <a:br>
              <a:rPr dirty="0">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物,我确实是这么做的!我爱上了所有的食物。根据did以及下一句中的loved可知,</a:t>
            </a:r>
            <a:br>
              <a:rPr dirty="0">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“我”是在回忆过去,因此用一般过去时。</a:t>
            </a:r>
            <a:endParaRPr lang="zh-CN" altLang="en-US" dirty="0">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endParaRPr>
          </a:p>
        </p:txBody>
      </p:sp>
      <p:sp>
        <p:nvSpPr>
          <p:cNvPr id="3" name="文本框 2"/>
          <p:cNvSpPr txBox="1"/>
          <p:nvPr/>
        </p:nvSpPr>
        <p:spPr>
          <a:xfrm>
            <a:off x="6317938" y="1762171"/>
            <a:ext cx="11831400" cy="461665"/>
          </a:xfrm>
          <a:prstGeom prst="rect">
            <a:avLst/>
          </a:prstGeom>
          <a:noFill/>
        </p:spPr>
        <p:txBody>
          <a:bodyPr vert="horz" rtlCol="0">
            <a:spAutoFit/>
          </a:bodyPr>
          <a:lstStyle/>
          <a:p>
            <a:r>
              <a:rPr lang="zh-CN" altLang="en-US" sz="2400" b="1" dirty="0">
                <a:solidFill>
                  <a:srgbClr val="953FA3"/>
                </a:solidFill>
                <a:latin typeface="Times New Roman" panose="02020603050405020304" pitchFamily="18" charset="0"/>
                <a:ea typeface="微软雅黑" panose="020B0503020204020204" pitchFamily="34" charset="-122"/>
              </a:rPr>
              <a:t>　</a:t>
            </a:r>
            <a:r>
              <a:rPr lang="en-US" altLang="zh-CN" sz="2400" b="1" dirty="0">
                <a:solidFill>
                  <a:srgbClr val="953FA3"/>
                </a:solidFill>
                <a:latin typeface="Times New Roman" panose="02020603050405020304" pitchFamily="18" charset="0"/>
                <a:ea typeface="微软雅黑" panose="020B0503020204020204" pitchFamily="34" charset="-122"/>
              </a:rPr>
              <a:t>encouraged    </a:t>
            </a:r>
            <a:endParaRPr lang="zh-CN" altLang="en-US" sz="2400" b="1" dirty="0">
              <a:solidFill>
                <a:srgbClr val="953FA3"/>
              </a:solidFill>
              <a:latin typeface="Times New Roman" panose="02020603050405020304" pitchFamily="18" charset="0"/>
              <a:ea typeface="微软雅黑" panose="020B0503020204020204" pitchFamily="34" charset="-122"/>
            </a:endParaRPr>
          </a:p>
        </p:txBody>
      </p:sp>
      <p:grpSp>
        <p:nvGrpSpPr>
          <p:cNvPr id="10" name="组合 9"/>
          <p:cNvGrpSpPr/>
          <p:nvPr/>
        </p:nvGrpSpPr>
        <p:grpSpPr>
          <a:xfrm>
            <a:off x="5003800" y="539750"/>
            <a:ext cx="2359025" cy="521970"/>
            <a:chOff x="2031546" y="5566398"/>
            <a:chExt cx="1693545" cy="521970"/>
          </a:xfrm>
        </p:grpSpPr>
        <p:sp>
          <p:nvSpPr>
            <p:cNvPr id="11" name="矩形 10"/>
            <p:cNvSpPr/>
            <p:nvPr/>
          </p:nvSpPr>
          <p:spPr>
            <a:xfrm>
              <a:off x="2102666" y="5566398"/>
              <a:ext cx="1622425" cy="521970"/>
            </a:xfrm>
            <a:prstGeom prst="rect">
              <a:avLst/>
            </a:prstGeom>
          </p:spPr>
          <p:txBody>
            <a:bodyPr wrap="square">
              <a:spAutoFit/>
            </a:bodyPr>
            <a:lstStyle/>
            <a:p>
              <a:r>
                <a:rPr lang="zh-CN" altLang="en-US" sz="2800" b="1" kern="0" dirty="0">
                  <a:solidFill>
                    <a:srgbClr val="953FA3"/>
                  </a:solidFill>
                  <a:latin typeface="楷体" panose="02010609060101010101" charset="-122"/>
                  <a:ea typeface="楷体" panose="02010609060101010101" charset="-122"/>
                  <a:cs typeface="Times New Roman" panose="02020603050405020304" pitchFamily="18" charset="0"/>
                </a:rPr>
                <a:t>考点针对练</a:t>
              </a:r>
            </a:p>
          </p:txBody>
        </p:sp>
        <p:grpSp>
          <p:nvGrpSpPr>
            <p:cNvPr id="12" name="组合 11"/>
            <p:cNvGrpSpPr/>
            <p:nvPr/>
          </p:nvGrpSpPr>
          <p:grpSpPr>
            <a:xfrm rot="12533546">
              <a:off x="2060935" y="5658963"/>
              <a:ext cx="75274" cy="302276"/>
              <a:chOff x="1835622" y="5914973"/>
              <a:chExt cx="72919" cy="284654"/>
            </a:xfrm>
          </p:grpSpPr>
          <p:sp>
            <p:nvSpPr>
              <p:cNvPr id="14" name="等腰三角形 13"/>
              <p:cNvSpPr/>
              <p:nvPr/>
            </p:nvSpPr>
            <p:spPr>
              <a:xfrm>
                <a:off x="1836533" y="5914973"/>
                <a:ext cx="72008" cy="71957"/>
              </a:xfrm>
              <a:prstGeom prst="triangle">
                <a:avLst>
                  <a:gd name="adj" fmla="val 50113"/>
                </a:avLst>
              </a:prstGeom>
              <a:noFill/>
              <a:ln>
                <a:solidFill>
                  <a:srgbClr val="953FA3">
                    <a:alpha val="67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835622" y="5986199"/>
                <a:ext cx="72008" cy="170374"/>
              </a:xfrm>
              <a:prstGeom prst="rect">
                <a:avLst/>
              </a:prstGeom>
              <a:noFill/>
              <a:ln>
                <a:solidFill>
                  <a:srgbClr val="953FA3">
                    <a:alpha val="67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835622" y="6156573"/>
                <a:ext cx="72008" cy="43054"/>
              </a:xfrm>
              <a:prstGeom prst="rect">
                <a:avLst/>
              </a:prstGeom>
              <a:noFill/>
              <a:ln>
                <a:solidFill>
                  <a:srgbClr val="953FA3">
                    <a:alpha val="67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任意多边形 12"/>
            <p:cNvSpPr/>
            <p:nvPr/>
          </p:nvSpPr>
          <p:spPr>
            <a:xfrm>
              <a:off x="2031546" y="5983061"/>
              <a:ext cx="1390650" cy="70757"/>
            </a:xfrm>
            <a:custGeom>
              <a:avLst/>
              <a:gdLst>
                <a:gd name="connsiteX0" fmla="*/ 0 w 1390650"/>
                <a:gd name="connsiteY0" fmla="*/ 57150 h 70757"/>
                <a:gd name="connsiteX1" fmla="*/ 360590 w 1390650"/>
                <a:gd name="connsiteY1" fmla="*/ 1360 h 70757"/>
                <a:gd name="connsiteX2" fmla="*/ 853168 w 1390650"/>
                <a:gd name="connsiteY2" fmla="*/ 70757 h 70757"/>
                <a:gd name="connsiteX3" fmla="*/ 1390650 w 1390650"/>
                <a:gd name="connsiteY3" fmla="*/ 0 h 70757"/>
              </a:gdLst>
              <a:ahLst/>
              <a:cxnLst>
                <a:cxn ang="0">
                  <a:pos x="connsiteX0" y="connsiteY0"/>
                </a:cxn>
                <a:cxn ang="0">
                  <a:pos x="connsiteX1" y="connsiteY1"/>
                </a:cxn>
                <a:cxn ang="0">
                  <a:pos x="connsiteX2" y="connsiteY2"/>
                </a:cxn>
                <a:cxn ang="0">
                  <a:pos x="connsiteX3" y="connsiteY3"/>
                </a:cxn>
              </a:cxnLst>
              <a:rect l="l" t="t" r="r" b="b"/>
              <a:pathLst>
                <a:path w="1390650" h="70757">
                  <a:moveTo>
                    <a:pt x="0" y="57150"/>
                  </a:moveTo>
                  <a:cubicBezTo>
                    <a:pt x="109197" y="28121"/>
                    <a:pt x="218395" y="-908"/>
                    <a:pt x="360590" y="1360"/>
                  </a:cubicBezTo>
                  <a:cubicBezTo>
                    <a:pt x="502785" y="3628"/>
                    <a:pt x="681491" y="70984"/>
                    <a:pt x="853168" y="70757"/>
                  </a:cubicBezTo>
                  <a:cubicBezTo>
                    <a:pt x="1024845" y="70530"/>
                    <a:pt x="1291318" y="14968"/>
                    <a:pt x="1390650" y="0"/>
                  </a:cubicBezTo>
                </a:path>
              </a:pathLst>
            </a:custGeom>
            <a:noFill/>
            <a:ln>
              <a:solidFill>
                <a:srgbClr val="953FA3"/>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344035"/>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2. </a:t>
            </a:r>
            <a:r>
              <a:rPr lang="en-US" altLang="zh-CN" sz="2410" kern="0" dirty="0">
                <a:solidFill>
                  <a:srgbClr val="000000"/>
                </a:solidFill>
                <a:latin typeface="Times New Roman" panose="02020603050405020304" pitchFamily="65" charset="-122"/>
                <a:ea typeface="楷体_GB2312" pitchFamily="65" charset="-122"/>
              </a:rPr>
              <a:t>Over the past few years, many solar farm developers _____________________(transform) </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the space under their solar panels into a shelter for various kinds of pollinators, resulting in </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soil improvement and carbon reduction.</a:t>
            </a:r>
            <a:endParaRPr lang="en-US" altLang="zh-CN" sz="2800" dirty="0"/>
          </a:p>
          <a:p>
            <a:pPr marL="0" indent="0" eaLnBrk="0" latinLnBrk="1" hangingPunct="0">
              <a:lnSpc>
                <a:spcPct val="150000"/>
              </a:lnSpc>
              <a:spcBef>
                <a:spcPts val="145"/>
              </a:spcBef>
              <a:buNone/>
            </a:pPr>
            <a:endParaRPr lang="zh-CN" altLang="en-US" dirty="0"/>
          </a:p>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句意:在过去的几年里,许多太阳能农场开发商将太阳能电池板下的空间改造成</a:t>
            </a:r>
            <a:br>
              <a:rPr dirty="0">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了各种传粉昆虫的庇护所,从而改善了土壤和减少了碳排放。设空处作句子的谓语。</a:t>
            </a:r>
            <a:br>
              <a:rPr dirty="0">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根据时间状语Over the past few years可知,应使用现在完成时。主语many solar farm </a:t>
            </a:r>
            <a:br>
              <a:rPr dirty="0">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developers是复数形式,故填have transformed。</a:t>
            </a:r>
            <a:endParaRPr lang="zh-CN" altLang="en-US" dirty="0">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endParaRPr>
          </a:p>
        </p:txBody>
      </p:sp>
      <p:sp>
        <p:nvSpPr>
          <p:cNvPr id="3" name="文本框 2"/>
          <p:cNvSpPr txBox="1"/>
          <p:nvPr/>
        </p:nvSpPr>
        <p:spPr>
          <a:xfrm>
            <a:off x="7297425" y="648000"/>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have transformed    </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675890"/>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3. </a:t>
            </a:r>
            <a:r>
              <a:rPr lang="en-US" altLang="zh-CN" sz="2410" kern="0" dirty="0">
                <a:solidFill>
                  <a:srgbClr val="000000"/>
                </a:solidFill>
                <a:latin typeface="Times New Roman" panose="02020603050405020304" pitchFamily="65" charset="-122"/>
                <a:ea typeface="楷体_GB2312" pitchFamily="65" charset="-122"/>
              </a:rPr>
              <a:t>I _________________(stand) by the car when a hummingbird flew to the center of our </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group and began hovering.</a:t>
            </a:r>
            <a:endParaRPr lang="en-US" altLang="zh-CN" sz="2800" dirty="0"/>
          </a:p>
          <a:p>
            <a:pPr marL="0" indent="0" eaLnBrk="0" latinLnBrk="1" hangingPunct="0">
              <a:lnSpc>
                <a:spcPct val="150000"/>
              </a:lnSpc>
              <a:spcBef>
                <a:spcPts val="145"/>
              </a:spcBef>
              <a:buNone/>
            </a:pPr>
            <a:endParaRPr lang="zh-CN" altLang="en-US" dirty="0"/>
          </a:p>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此处为be doing...when...结构,意为“某人正在做某事,这时另一件事突然发</a:t>
            </a:r>
            <a:br>
              <a:rPr dirty="0">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生”。根据flew和began可知,应使用过去进行时。主语是I,故填was standing。</a:t>
            </a:r>
            <a:endParaRPr lang="zh-CN" altLang="en-US" dirty="0">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endParaRPr>
          </a:p>
        </p:txBody>
      </p:sp>
      <p:sp>
        <p:nvSpPr>
          <p:cNvPr id="3" name="文本框 2"/>
          <p:cNvSpPr txBox="1"/>
          <p:nvPr/>
        </p:nvSpPr>
        <p:spPr>
          <a:xfrm>
            <a:off x="950600" y="648000"/>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was standing    </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232150"/>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4. </a:t>
            </a:r>
            <a:r>
              <a:rPr lang="en-US" altLang="zh-CN" sz="2410" kern="0" dirty="0">
                <a:solidFill>
                  <a:srgbClr val="000000"/>
                </a:solidFill>
                <a:latin typeface="Times New Roman" panose="02020603050405020304" pitchFamily="65" charset="-122"/>
                <a:ea typeface="楷体_GB2312" pitchFamily="65" charset="-122"/>
              </a:rPr>
              <a:t>In recent years, researchers from diverse fields ________________(agree)that short-</a:t>
            </a:r>
            <a:r>
              <a:rPr lang="en-US" altLang="zh-CN" sz="2410" kern="0" dirty="0" err="1">
                <a:solidFill>
                  <a:srgbClr val="000000"/>
                </a:solidFill>
                <a:latin typeface="Times New Roman" panose="02020603050405020304" pitchFamily="65" charset="-122"/>
                <a:ea typeface="楷体_GB2312" pitchFamily="65" charset="-122"/>
              </a:rPr>
              <a:t>ter</a:t>
            </a:r>
            <a:r>
              <a:rPr lang="en-US" altLang="zh-CN" sz="2410" kern="0" dirty="0">
                <a:solidFill>
                  <a:srgbClr val="000000"/>
                </a:solidFill>
                <a:latin typeface="Times New Roman" panose="02020603050405020304" pitchFamily="65" charset="-122"/>
                <a:ea typeface="楷体_GB2312" pitchFamily="65" charset="-122"/>
              </a:rPr>
              <a:t>-</a:t>
            </a:r>
            <a:br>
              <a:rPr lang="en-US" altLang="zh-CN" sz="2800" dirty="0"/>
            </a:br>
            <a:r>
              <a:rPr lang="en-US" altLang="zh-CN" sz="2410" kern="0" dirty="0" err="1">
                <a:solidFill>
                  <a:srgbClr val="000000"/>
                </a:solidFill>
                <a:latin typeface="Times New Roman" panose="02020603050405020304" pitchFamily="65" charset="-122"/>
                <a:ea typeface="楷体_GB2312" pitchFamily="65" charset="-122"/>
              </a:rPr>
              <a:t>mism</a:t>
            </a:r>
            <a:r>
              <a:rPr lang="en-US" altLang="zh-CN" sz="2410" kern="0" dirty="0">
                <a:solidFill>
                  <a:srgbClr val="000000"/>
                </a:solidFill>
                <a:latin typeface="Times New Roman" panose="02020603050405020304" pitchFamily="65" charset="-122"/>
                <a:ea typeface="楷体_GB2312" pitchFamily="65" charset="-122"/>
              </a:rPr>
              <a:t> is now a significant problem in </a:t>
            </a:r>
            <a:r>
              <a:rPr lang="en-US" altLang="zh-CN" sz="2410" kern="0" dirty="0" err="1">
                <a:solidFill>
                  <a:srgbClr val="000000"/>
                </a:solidFill>
                <a:latin typeface="Times New Roman" panose="02020603050405020304" pitchFamily="65" charset="-122"/>
                <a:ea typeface="楷体_GB2312" pitchFamily="65" charset="-122"/>
              </a:rPr>
              <a:t>industrialised</a:t>
            </a:r>
            <a:r>
              <a:rPr lang="en-US" altLang="zh-CN" sz="2410" kern="0" dirty="0">
                <a:solidFill>
                  <a:srgbClr val="000000"/>
                </a:solidFill>
                <a:latin typeface="Times New Roman" panose="02020603050405020304" pitchFamily="65" charset="-122"/>
                <a:ea typeface="楷体_GB2312" pitchFamily="65" charset="-122"/>
              </a:rPr>
              <a:t> societies.</a:t>
            </a:r>
            <a:endParaRPr lang="en-US" altLang="zh-CN" sz="2800" dirty="0"/>
          </a:p>
          <a:p>
            <a:pPr marL="0" indent="0" eaLnBrk="0" latinLnBrk="1" hangingPunct="0">
              <a:lnSpc>
                <a:spcPct val="150000"/>
              </a:lnSpc>
              <a:spcBef>
                <a:spcPts val="145"/>
              </a:spcBef>
              <a:buNone/>
            </a:pPr>
            <a:endParaRPr lang="zh-CN" altLang="en-US" dirty="0"/>
          </a:p>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句意:近年来,来自不同领域的研究人员一致认为短期主义是目前工业化社会的</a:t>
            </a:r>
            <a:br>
              <a:rPr dirty="0">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一个重大问题。根据In recent years可知,设空处应用现在完成时;再根据主语re-</a:t>
            </a:r>
            <a:br>
              <a:rPr dirty="0">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searchers可判断出此处应用have,因此设空处填have agreed。</a:t>
            </a:r>
            <a:endParaRPr lang="zh-CN" altLang="en-US" dirty="0">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endParaRPr>
          </a:p>
        </p:txBody>
      </p:sp>
      <p:sp>
        <p:nvSpPr>
          <p:cNvPr id="3" name="文本框 2"/>
          <p:cNvSpPr txBox="1"/>
          <p:nvPr/>
        </p:nvSpPr>
        <p:spPr>
          <a:xfrm>
            <a:off x="6568763" y="648000"/>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have agreed    </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232150"/>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5. </a:t>
            </a:r>
            <a:r>
              <a:rPr lang="en-US" altLang="zh-CN" sz="2410" kern="0" dirty="0">
                <a:solidFill>
                  <a:srgbClr val="000000"/>
                </a:solidFill>
                <a:latin typeface="Times New Roman" panose="02020603050405020304" pitchFamily="65" charset="-122"/>
                <a:ea typeface="楷体_GB2312" pitchFamily="65" charset="-122"/>
              </a:rPr>
              <a:t>In the Ming Dynasty, the large </a:t>
            </a:r>
            <a:r>
              <a:rPr lang="en-US" altLang="zh-CN" sz="2410" i="1" kern="0" dirty="0" err="1">
                <a:solidFill>
                  <a:srgbClr val="000000"/>
                </a:solidFill>
                <a:latin typeface="Times New Roman" panose="02020603050405020304" pitchFamily="65" charset="-122"/>
                <a:ea typeface="楷体_GB2312" pitchFamily="65" charset="-122"/>
              </a:rPr>
              <a:t>siheyuan</a:t>
            </a:r>
            <a:r>
              <a:rPr lang="en-US" altLang="zh-CN" sz="2410" kern="0" dirty="0">
                <a:solidFill>
                  <a:srgbClr val="000000"/>
                </a:solidFill>
                <a:latin typeface="Times New Roman" panose="02020603050405020304" pitchFamily="65" charset="-122"/>
                <a:ea typeface="楷体_GB2312" pitchFamily="65" charset="-122"/>
              </a:rPr>
              <a:t> of these high-ranking officials and wealthy </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businessmen often _____________(feature) beautifully carved and painted roof beams and </a:t>
            </a:r>
            <a:r>
              <a:rPr lang="en-US" altLang="zh-CN" sz="2410" kern="0" dirty="0" err="1">
                <a:solidFill>
                  <a:srgbClr val="000000"/>
                </a:solidFill>
                <a:latin typeface="Times New Roman" panose="02020603050405020304" pitchFamily="65" charset="-122"/>
                <a:ea typeface="楷体_GB2312" pitchFamily="65" charset="-122"/>
              </a:rPr>
              <a:t>pil</a:t>
            </a:r>
            <a:r>
              <a:rPr lang="en-US" altLang="zh-CN" sz="2410" kern="0" dirty="0">
                <a:solidFill>
                  <a:srgbClr val="000000"/>
                </a:solidFill>
                <a:latin typeface="Times New Roman" panose="02020603050405020304" pitchFamily="65" charset="-122"/>
                <a:ea typeface="楷体_GB2312" pitchFamily="65" charset="-122"/>
              </a:rPr>
              <a:t>-</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lars(</a:t>
            </a:r>
            <a:r>
              <a:rPr lang="zh-CN" altLang="en-US" sz="2410" kern="0" dirty="0">
                <a:solidFill>
                  <a:srgbClr val="000000"/>
                </a:solidFill>
                <a:latin typeface="Times New Roman" panose="02020603050405020304" pitchFamily="65" charset="-122"/>
                <a:ea typeface="楷体_GB2312" pitchFamily="65" charset="-122"/>
              </a:rPr>
              <a:t>柱子</a:t>
            </a:r>
            <a:r>
              <a:rPr lang="en-US" altLang="zh-CN" sz="2410" kern="0" dirty="0">
                <a:solidFill>
                  <a:srgbClr val="000000"/>
                </a:solidFill>
                <a:latin typeface="Times New Roman" panose="02020603050405020304" pitchFamily="65" charset="-122"/>
                <a:ea typeface="楷体_GB2312" pitchFamily="65" charset="-122"/>
              </a:rPr>
              <a:t>).</a:t>
            </a:r>
            <a:endParaRPr lang="en-US" altLang="zh-CN" sz="2800" dirty="0"/>
          </a:p>
          <a:p>
            <a:pPr marL="0" indent="0" eaLnBrk="0" latinLnBrk="1" hangingPunct="0">
              <a:lnSpc>
                <a:spcPct val="150000"/>
              </a:lnSpc>
              <a:spcBef>
                <a:spcPts val="145"/>
              </a:spcBef>
              <a:buNone/>
            </a:pPr>
            <a:endParaRPr lang="zh-CN" altLang="en-US" dirty="0"/>
          </a:p>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空格处为谓语动词,再结合In the Ming Dynasty可知,空格处应用一般过去时。故</a:t>
            </a:r>
            <a:br>
              <a:rPr dirty="0">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填featured。</a:t>
            </a:r>
            <a:endParaRPr lang="zh-CN" altLang="en-US" dirty="0">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endParaRPr>
          </a:p>
        </p:txBody>
      </p:sp>
      <p:sp>
        <p:nvSpPr>
          <p:cNvPr id="3" name="文本框 2"/>
          <p:cNvSpPr txBox="1"/>
          <p:nvPr/>
        </p:nvSpPr>
        <p:spPr>
          <a:xfrm>
            <a:off x="2812738" y="1198736"/>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featured    </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675890"/>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a:solidFill>
                  <a:srgbClr val="000000"/>
                </a:solidFill>
                <a:latin typeface="Times New Roman" panose="02020603050405020304" pitchFamily="65" charset="-122"/>
                <a:ea typeface="楷体_GB2312" pitchFamily="65" charset="-122"/>
              </a:rPr>
              <a:t>6. </a:t>
            </a:r>
            <a:r>
              <a:rPr lang="zh-CN" altLang="en-US" sz="2410" kern="0" dirty="0">
                <a:solidFill>
                  <a:srgbClr val="000000"/>
                </a:solidFill>
                <a:latin typeface="Times New Roman" panose="02020603050405020304" pitchFamily="65" charset="-122"/>
                <a:ea typeface="楷体_GB2312" pitchFamily="65" charset="-122"/>
              </a:rPr>
              <a:t>Henry </a:t>
            </a:r>
            <a:r>
              <a:rPr lang="en-US" altLang="zh-CN" sz="2410" kern="0" dirty="0">
                <a:solidFill>
                  <a:srgbClr val="000000"/>
                </a:solidFill>
                <a:latin typeface="Times New Roman" panose="02020603050405020304" pitchFamily="65" charset="-122"/>
                <a:ea typeface="楷体_GB2312" pitchFamily="65" charset="-122"/>
              </a:rPr>
              <a:t>_______________</a:t>
            </a:r>
            <a:r>
              <a:rPr lang="zh-CN" altLang="en-US" sz="2410" kern="0" dirty="0">
                <a:solidFill>
                  <a:srgbClr val="000000"/>
                </a:solidFill>
                <a:latin typeface="Times New Roman" panose="02020603050405020304" pitchFamily="65" charset="-122"/>
                <a:ea typeface="楷体_GB2312" pitchFamily="65" charset="-122"/>
              </a:rPr>
              <a:t>(fix) his car when he heard the screams.</a:t>
            </a:r>
            <a:endParaRPr lang="zh-CN" altLang="en-US" sz="2800" dirty="0"/>
          </a:p>
          <a:p>
            <a:pPr marL="0" indent="0" eaLnBrk="0" latinLnBrk="1" hangingPunct="0">
              <a:lnSpc>
                <a:spcPct val="150000"/>
              </a:lnSpc>
              <a:spcBef>
                <a:spcPts val="145"/>
              </a:spcBef>
              <a:buNone/>
            </a:pPr>
            <a:endParaRPr lang="zh-CN" altLang="en-US" dirty="0"/>
          </a:p>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句意:Henry正在修车,这时他突然听到尖叫声。be doing...when表示一个动作正</a:t>
            </a:r>
            <a:br>
              <a:rPr dirty="0">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在进行,另外一个动作突然发生。根据heard可知设空处应为过去进行时,主语Henry为</a:t>
            </a:r>
            <a:br>
              <a:rPr dirty="0">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第三人称单数,所以填was fixing。</a:t>
            </a:r>
            <a:endParaRPr lang="zh-CN" altLang="en-US" dirty="0">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endParaRPr>
          </a:p>
        </p:txBody>
      </p:sp>
      <p:sp>
        <p:nvSpPr>
          <p:cNvPr id="3" name="文本框 2"/>
          <p:cNvSpPr txBox="1"/>
          <p:nvPr/>
        </p:nvSpPr>
        <p:spPr>
          <a:xfrm>
            <a:off x="1612588" y="648000"/>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was fixing    </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232150"/>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楷体_GB2312" pitchFamily="65" charset="-122"/>
              </a:rPr>
              <a:t>7. </a:t>
            </a:r>
            <a:r>
              <a:rPr lang="en-US" altLang="zh-CN" sz="2410" kern="0" dirty="0">
                <a:solidFill>
                  <a:srgbClr val="000000"/>
                </a:solidFill>
                <a:latin typeface="Times New Roman" panose="02020603050405020304" pitchFamily="65" charset="-122"/>
                <a:ea typeface="楷体_GB2312" pitchFamily="65" charset="-122"/>
              </a:rPr>
              <a:t>Bailey then bent down to let </a:t>
            </a:r>
            <a:r>
              <a:rPr lang="en-US" altLang="zh-CN" sz="2410" kern="0" dirty="0" err="1">
                <a:solidFill>
                  <a:srgbClr val="000000"/>
                </a:solidFill>
                <a:latin typeface="Times New Roman" panose="02020603050405020304" pitchFamily="65" charset="-122"/>
                <a:ea typeface="楷体_GB2312" pitchFamily="65" charset="-122"/>
              </a:rPr>
              <a:t>Lenoue</a:t>
            </a:r>
            <a:r>
              <a:rPr lang="en-US" altLang="zh-CN" sz="2410" kern="0" dirty="0">
                <a:solidFill>
                  <a:srgbClr val="000000"/>
                </a:solidFill>
                <a:latin typeface="Times New Roman" panose="02020603050405020304" pitchFamily="65" charset="-122"/>
                <a:ea typeface="楷体_GB2312" pitchFamily="65" charset="-122"/>
              </a:rPr>
              <a:t> climb onto her back and ____________(carry) her all </a:t>
            </a:r>
            <a:br>
              <a:rPr lang="en-US" altLang="zh-CN" sz="2800" dirty="0"/>
            </a:br>
            <a:r>
              <a:rPr lang="en-US" altLang="zh-CN" sz="2410" kern="0" dirty="0">
                <a:solidFill>
                  <a:srgbClr val="000000"/>
                </a:solidFill>
                <a:latin typeface="Times New Roman" panose="02020603050405020304" pitchFamily="65" charset="-122"/>
                <a:ea typeface="楷体_GB2312" pitchFamily="65" charset="-122"/>
              </a:rPr>
              <a:t>the way to the finish line, then another 300 feet to where </a:t>
            </a:r>
            <a:r>
              <a:rPr lang="en-US" altLang="zh-CN" sz="2410" kern="0" dirty="0" err="1">
                <a:solidFill>
                  <a:srgbClr val="000000"/>
                </a:solidFill>
                <a:latin typeface="Times New Roman" panose="02020603050405020304" pitchFamily="65" charset="-122"/>
                <a:ea typeface="楷体_GB2312" pitchFamily="65" charset="-122"/>
              </a:rPr>
              <a:t>Lenoue</a:t>
            </a:r>
            <a:r>
              <a:rPr lang="en-US" altLang="zh-CN" sz="2410" kern="0" dirty="0">
                <a:solidFill>
                  <a:srgbClr val="000000"/>
                </a:solidFill>
                <a:latin typeface="Times New Roman" panose="02020603050405020304" pitchFamily="65" charset="-122"/>
                <a:ea typeface="楷体_GB2312" pitchFamily="65" charset="-122"/>
              </a:rPr>
              <a:t> could get medical </a:t>
            </a:r>
            <a:r>
              <a:rPr lang="en-US" altLang="zh-CN" sz="2410" kern="0" dirty="0" err="1">
                <a:solidFill>
                  <a:srgbClr val="000000"/>
                </a:solidFill>
                <a:latin typeface="Times New Roman" panose="02020603050405020304" pitchFamily="65" charset="-122"/>
                <a:ea typeface="楷体_GB2312" pitchFamily="65" charset="-122"/>
              </a:rPr>
              <a:t>atten</a:t>
            </a:r>
            <a:r>
              <a:rPr lang="en-US" altLang="zh-CN" sz="2410" kern="0" dirty="0">
                <a:solidFill>
                  <a:srgbClr val="000000"/>
                </a:solidFill>
                <a:latin typeface="Times New Roman" panose="02020603050405020304" pitchFamily="65" charset="-122"/>
                <a:ea typeface="楷体_GB2312" pitchFamily="65" charset="-122"/>
              </a:rPr>
              <a:t>-</a:t>
            </a:r>
            <a:br>
              <a:rPr lang="en-US" altLang="zh-CN" sz="2800" dirty="0"/>
            </a:br>
            <a:r>
              <a:rPr lang="en-US" altLang="zh-CN" sz="2410" kern="0" dirty="0" err="1">
                <a:solidFill>
                  <a:srgbClr val="000000"/>
                </a:solidFill>
                <a:latin typeface="Times New Roman" panose="02020603050405020304" pitchFamily="65" charset="-122"/>
                <a:ea typeface="楷体_GB2312" pitchFamily="65" charset="-122"/>
              </a:rPr>
              <a:t>tion</a:t>
            </a:r>
            <a:r>
              <a:rPr lang="en-US" altLang="zh-CN" sz="2410" kern="0" dirty="0">
                <a:solidFill>
                  <a:srgbClr val="000000"/>
                </a:solidFill>
                <a:latin typeface="Times New Roman" panose="02020603050405020304" pitchFamily="65" charset="-122"/>
                <a:ea typeface="楷体_GB2312" pitchFamily="65" charset="-122"/>
              </a:rPr>
              <a:t>.</a:t>
            </a:r>
            <a:endParaRPr lang="en-US" altLang="zh-CN" sz="2800" dirty="0"/>
          </a:p>
          <a:p>
            <a:pPr marL="0" indent="0" eaLnBrk="0" latinLnBrk="1" hangingPunct="0">
              <a:lnSpc>
                <a:spcPct val="150000"/>
              </a:lnSpc>
              <a:spcBef>
                <a:spcPts val="145"/>
              </a:spcBef>
              <a:buNone/>
            </a:pPr>
            <a:endParaRPr lang="zh-CN" altLang="en-US" dirty="0"/>
          </a:p>
          <a:p>
            <a:pPr marL="0" indent="0" eaLnBrk="0" latinLnBrk="1" hangingPunct="0">
              <a:lnSpc>
                <a:spcPct val="150000"/>
              </a:lnSpc>
              <a:spcBef>
                <a:spcPts val="145"/>
              </a:spcBef>
              <a:buNone/>
            </a:pPr>
            <a:r>
              <a:rPr lang="zh-CN" altLang="en-US" sz="2410" b="1" kern="0" dirty="0">
                <a:solidFill>
                  <a:srgbClr val="953FA3"/>
                </a:solidFill>
                <a:latin typeface="Times New Roman" panose="02020603050405020304" pitchFamily="65" charset="-122"/>
                <a:ea typeface="微软雅黑" panose="020B0503020204020204" pitchFamily="34" charset="-122"/>
              </a:rPr>
              <a:t>解析</a:t>
            </a:r>
            <a:r>
              <a:rPr lang="zh-CN" altLang="en-US" sz="2410" kern="0" dirty="0">
                <a:solidFill>
                  <a:srgbClr val="000000"/>
                </a:solidFill>
                <a:latin typeface="Times New Roman" panose="02020603050405020304" pitchFamily="18" charset="0"/>
                <a:ea typeface="楷体_GB2312" pitchFamily="65" charset="-122"/>
                <a:sym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设空处与bent down并列,作句子的谓语,表示相继发生的动作,应使用一般过去</a:t>
            </a:r>
            <a:b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charset="-122"/>
                <a:cs typeface="Times New Roman" panose="02020603050405020304" pitchFamily="18" charset="0"/>
                <a:sym typeface="Times New Roman" panose="02020603050405020304" pitchFamily="18" charset="0"/>
              </a:rPr>
              <a:t>时。故填carried。</a:t>
            </a:r>
          </a:p>
        </p:txBody>
      </p:sp>
      <p:sp>
        <p:nvSpPr>
          <p:cNvPr id="3" name="文本框 2"/>
          <p:cNvSpPr txBox="1"/>
          <p:nvPr/>
        </p:nvSpPr>
        <p:spPr>
          <a:xfrm>
            <a:off x="8335650" y="648000"/>
            <a:ext cx="11831400" cy="461665"/>
          </a:xfrm>
          <a:prstGeom prst="rect">
            <a:avLst/>
          </a:prstGeom>
          <a:noFill/>
        </p:spPr>
        <p:txBody>
          <a:bodyPr vert="horz" rtlCol="0">
            <a:spAutoFit/>
          </a:bodyPr>
          <a:lstStyle/>
          <a:p>
            <a:r>
              <a:rPr lang="zh-CN" altLang="en-US" sz="2400" b="1">
                <a:solidFill>
                  <a:srgbClr val="953FA3"/>
                </a:solidFill>
                <a:latin typeface="Times New Roman" panose="02020603050405020304" pitchFamily="18" charset="0"/>
                <a:ea typeface="楷体_GB2312" pitchFamily="65" charset="-122"/>
              </a:rPr>
              <a:t>　</a:t>
            </a:r>
            <a:r>
              <a:rPr lang="en-US" altLang="zh-CN" sz="2400" b="1">
                <a:solidFill>
                  <a:srgbClr val="953FA3"/>
                </a:solidFill>
                <a:latin typeface="Times New Roman" panose="02020603050405020304" pitchFamily="18" charset="0"/>
                <a:ea typeface="楷体_GB2312" pitchFamily="65" charset="-122"/>
              </a:rPr>
              <a:t>carried    </a:t>
            </a:r>
            <a:endParaRPr lang="zh-CN" altLang="en-US" sz="2400" b="1">
              <a:solidFill>
                <a:srgbClr val="953FA3"/>
              </a:solidFill>
              <a:latin typeface="Times New Roman" panose="02020603050405020304" pitchFamily="18" charset="0"/>
              <a:ea typeface="楷体_GB2312"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OP" val="205.7761"/>
  <p:tag name="LEFT" val="173.0257"/>
  <p:tag name="WIDTH" val="632.3657"/>
  <p:tag name="HEIGHT" val="116.325"/>
  <p:tag name="FONTSIZE" val="96"/>
  <p:tag name="MARGINBOTTOM" val="0"/>
  <p:tag name="MARGINLEFT" val="0"/>
  <p:tag name="MARGINRIGHT" val="0"/>
  <p:tag name="MARGINTOP" val="0"/>
  <p:tag name="LINERULEAFTER" val="0"/>
</p:tagLst>
</file>

<file path=ppt/tags/tag2.xml><?xml version="1.0" encoding="utf-8"?>
<p:tagLst xmlns:a="http://schemas.openxmlformats.org/drawingml/2006/main" xmlns:r="http://schemas.openxmlformats.org/officeDocument/2006/relationships" xmlns:p="http://schemas.openxmlformats.org/presentationml/2006/main">
  <p:tag name="TOP" val="205.7761"/>
  <p:tag name="LEFT" val="173.0257"/>
  <p:tag name="WIDTH" val="632.3657"/>
  <p:tag name="HEIGHT" val="116.325"/>
  <p:tag name="FONTSIZE" val="96"/>
  <p:tag name="MARGINBOTTOM" val="0"/>
  <p:tag name="MARGINLEFT" val="0"/>
  <p:tag name="MARGINRIGHT" val="0"/>
  <p:tag name="MARGINTOP" val="0"/>
  <p:tag name="LINERULEAFTER" val="0"/>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840*350"/>
  <p:tag name="TABLE_ENDDRAG_RECT" val="42*110*840*350"/>
</p:tagLst>
</file>

<file path=ppt/tags/tag4.xml><?xml version="1.0" encoding="utf-8"?>
<p:tagLst xmlns:a="http://schemas.openxmlformats.org/drawingml/2006/main" xmlns:r="http://schemas.openxmlformats.org/officeDocument/2006/relationships" xmlns:p="http://schemas.openxmlformats.org/presentationml/2006/main">
  <p:tag name="TOP" val="205.7761"/>
  <p:tag name="LEFT" val="173.0257"/>
  <p:tag name="WIDTH" val="632.3657"/>
  <p:tag name="HEIGHT" val="116.325"/>
  <p:tag name="FONTSIZE" val="96"/>
  <p:tag name="MARGINBOTTOM" val="0"/>
  <p:tag name="MARGINLEFT" val="0"/>
  <p:tag name="MARGINRIGHT" val="0"/>
  <p:tag name="MARGINTOP" val="0"/>
  <p:tag name="LINERULEAFTER" val="0"/>
</p:tagLst>
</file>

<file path=ppt/tags/tag5.xml><?xml version="1.0" encoding="utf-8"?>
<p:tagLst xmlns:a="http://schemas.openxmlformats.org/drawingml/2006/main" xmlns:r="http://schemas.openxmlformats.org/officeDocument/2006/relationships" xmlns:p="http://schemas.openxmlformats.org/presentationml/2006/main">
  <p:tag name="TOP" val="205.7761"/>
  <p:tag name="LEFT" val="173.0257"/>
  <p:tag name="WIDTH" val="632.3657"/>
  <p:tag name="HEIGHT" val="116.325"/>
  <p:tag name="FONTSIZE" val="96"/>
  <p:tag name="MARGINBOTTOM" val="0"/>
  <p:tag name="MARGINLEFT" val="0"/>
  <p:tag name="MARGINRIGHT" val="0"/>
  <p:tag name="MARGINTOP" val="0"/>
  <p:tag name="LINERULEAFTER" val="0"/>
</p:tagLst>
</file>

<file path=ppt/theme/theme1.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CustomerInfo>
  <UserName>Administrator</UserName>
  <CompanyName>微软中国</CompanyName>
  <MachineID>WS103</MachineID>
  <ToolID>ljRTAAAAKGU=</ToolID>
  <Data><![CDATA[bGpSVEFBQUFLR1U9]]></Data>
</CustomerInfo>
</file>

<file path=customXml/item10.xml><?xml version="1.0" encoding="utf-8"?>
<CustomerInfo>
  <UserName>Administrator</UserName>
  <CompanyName>微软中国</CompanyName>
  <MachineID>WS103</MachineID>
  <ToolID>ljRTAAAAKGU=</ToolID>
  <Data><![CDATA[bGpSVEFBQUFLR1U9]]></Data>
</CustomerInfo>
</file>

<file path=customXml/item100.xml><?xml version="1.0" encoding="utf-8"?>
<CustomerInfo>
  <UserName>Administrator</UserName>
  <CompanyName>微软中国</CompanyName>
  <MachineID>WS103</MachineID>
  <ToolID>ljRTAAAAKGU=</ToolID>
  <Data><![CDATA[bGpSVEFBQUFLR1U9]]></Data>
</CustomerInfo>
</file>

<file path=customXml/item101.xml><?xml version="1.0" encoding="utf-8"?>
<CustomerInfo>
  <UserName>Administrator</UserName>
  <CompanyName>微软中国</CompanyName>
  <MachineID>WS103</MachineID>
  <ToolID>ljRTAAAAKGU=</ToolID>
  <Data><![CDATA[bGpSVEFBQUFLR1U9]]></Data>
</CustomerInfo>
</file>

<file path=customXml/item102.xml><?xml version="1.0" encoding="utf-8"?>
<CustomerInfo>
  <UserName>Administrator</UserName>
  <CompanyName>微软中国</CompanyName>
  <MachineID>WS103</MachineID>
  <ToolID>ljRTAAAAKGU=</ToolID>
  <Data><![CDATA[bGpSVEFBQUFLR1U9]]></Data>
</CustomerInfo>
</file>

<file path=customXml/item103.xml><?xml version="1.0" encoding="utf-8"?>
<CustomerInfo>
  <UserName>Administrator</UserName>
  <CompanyName>微软中国</CompanyName>
  <MachineID>WS103</MachineID>
  <ToolID>ljRTAAAAKGU=</ToolID>
  <Data><![CDATA[bGpSVEFBQUFLR1U9]]></Data>
</CustomerInfo>
</file>

<file path=customXml/item104.xml><?xml version="1.0" encoding="utf-8"?>
<CustomerInfo>
  <UserName>Administrator</UserName>
  <CompanyName>微软中国</CompanyName>
  <MachineID>WS103</MachineID>
  <ToolID>ljRTAAAAKGU=</ToolID>
  <Data><![CDATA[bGpSVEFBQUFLR1U9]]></Data>
</CustomerInfo>
</file>

<file path=customXml/item105.xml><?xml version="1.0" encoding="utf-8"?>
<CustomerInfo>
  <UserName>Administrator</UserName>
  <CompanyName>微软中国</CompanyName>
  <MachineID>WS103</MachineID>
  <ToolID>ljRTAAAAKGU=</ToolID>
  <Data><![CDATA[bGpSVEFBQUFLR1U9]]></Data>
</CustomerInfo>
</file>

<file path=customXml/item106.xml><?xml version="1.0" encoding="utf-8"?>
<CustomerInfo>
  <UserName>Administrator</UserName>
  <CompanyName>微软中国</CompanyName>
  <MachineID>WS103</MachineID>
  <ToolID>ljRTAAAAKGU=</ToolID>
  <Data><![CDATA[bGpSVEFBQUFLR1U9]]></Data>
</CustomerInfo>
</file>

<file path=customXml/item107.xml><?xml version="1.0" encoding="utf-8"?>
<CustomerInfo>
  <UserName>Administrator</UserName>
  <CompanyName>微软中国</CompanyName>
  <MachineID>WS103</MachineID>
  <ToolID>ljRTAAAAKGU=</ToolID>
  <Data><![CDATA[bGpSVEFBQUFLR1U9]]></Data>
</CustomerInfo>
</file>

<file path=customXml/item108.xml><?xml version="1.0" encoding="utf-8"?>
<CustomerInfo>
  <UserName>Administrator</UserName>
  <CompanyName>微软中国</CompanyName>
  <MachineID>WS103</MachineID>
  <ToolID>ljRTAAAAKGU=</ToolID>
  <Data><![CDATA[bGpSVEFBQUFLR1U9]]></Data>
</CustomerInfo>
</file>

<file path=customXml/item109.xml><?xml version="1.0" encoding="utf-8"?>
<CustomerInfo>
  <UserName>Administrator</UserName>
  <CompanyName>微软中国</CompanyName>
  <MachineID>WS103</MachineID>
  <ToolID>ljRTAAAAKGU=</ToolID>
  <Data><![CDATA[bGpSVEFBQUFLR1U9]]></Data>
</CustomerInfo>
</file>

<file path=customXml/item11.xml><?xml version="1.0" encoding="utf-8"?>
<CustomerInfo>
  <UserName>Administrator</UserName>
  <CompanyName>微软中国</CompanyName>
  <MachineID>WS103</MachineID>
  <ToolID>ljRTAAAAKGU=</ToolID>
  <Data><![CDATA[bGpSVEFBQUFLR1U9]]></Data>
</CustomerInfo>
</file>

<file path=customXml/item110.xml><?xml version="1.0" encoding="utf-8"?>
<CustomerInfo>
  <UserName>Administrator</UserName>
  <CompanyName>微软中国</CompanyName>
  <MachineID>WS103</MachineID>
  <ToolID>ljRTAAAAKGU=</ToolID>
  <Data><![CDATA[bGpSVEFBQUFLR1U9]]></Data>
</CustomerInfo>
</file>

<file path=customXml/item111.xml><?xml version="1.0" encoding="utf-8"?>
<CustomerInfo>
  <UserName>Administrator</UserName>
  <CompanyName>微软中国</CompanyName>
  <MachineID>WS103</MachineID>
  <ToolID>ljRTAAAAKGU=</ToolID>
  <Data><![CDATA[bGpSVEFBQUFLR1U9]]></Data>
</CustomerInfo>
</file>

<file path=customXml/item112.xml><?xml version="1.0" encoding="utf-8"?>
<CustomerInfo>
  <UserName>Administrator</UserName>
  <CompanyName>微软中国</CompanyName>
  <MachineID>WS103</MachineID>
  <ToolID>ljRTAAAAKGU=</ToolID>
  <Data><![CDATA[bGpSVEFBQUFLR1U9]]></Data>
</CustomerInfo>
</file>

<file path=customXml/item113.xml><?xml version="1.0" encoding="utf-8"?>
<CustomerInfo>
  <UserName>Administrator</UserName>
  <CompanyName>微软中国</CompanyName>
  <MachineID>WS103</MachineID>
  <ToolID>ljRTAAAAKGU=</ToolID>
  <Data><![CDATA[bGpSVEFBQUFLR1U9]]></Data>
</CustomerInfo>
</file>

<file path=customXml/item114.xml><?xml version="1.0" encoding="utf-8"?>
<CustomerInfo>
  <UserName>Administrator</UserName>
  <CompanyName>微软中国</CompanyName>
  <MachineID>WS103</MachineID>
  <ToolID>ljRTAAAAKGU=</ToolID>
  <Data><![CDATA[bGpSVEFBQUFLR1U9]]></Data>
</CustomerInfo>
</file>

<file path=customXml/item115.xml><?xml version="1.0" encoding="utf-8"?>
<CustomerInfo>
  <UserName>Administrator</UserName>
  <CompanyName>微软中国</CompanyName>
  <MachineID>WS103</MachineID>
  <ToolID>ljRTAAAAKGU=</ToolID>
  <Data><![CDATA[bGpSVEFBQUFLR1U9]]></Data>
</CustomerInfo>
</file>

<file path=customXml/item116.xml><?xml version="1.0" encoding="utf-8"?>
<CustomerInfo>
  <UserName>Administrator</UserName>
  <CompanyName>微软中国</CompanyName>
  <MachineID>WS103</MachineID>
  <ToolID>ljRTAAAAKGU=</ToolID>
  <Data><![CDATA[bGpSVEFBQUFLR1U9]]></Data>
</CustomerInfo>
</file>

<file path=customXml/item117.xml><?xml version="1.0" encoding="utf-8"?>
<CustomerInfo>
  <UserName>Administrator</UserName>
  <CompanyName>微软中国</CompanyName>
  <MachineID>WS103</MachineID>
  <ToolID>ljRTAAAAKGU=</ToolID>
  <Data><![CDATA[bGpSVEFBQUFLR1U9]]></Data>
</CustomerInfo>
</file>

<file path=customXml/item118.xml><?xml version="1.0" encoding="utf-8"?>
<CustomerInfo>
  <UserName>Administrator</UserName>
  <CompanyName>微软中国</CompanyName>
  <MachineID>WS103</MachineID>
  <ToolID>ljRTAAAAKGU=</ToolID>
  <Data><![CDATA[bGpSVEFBQUFLR1U9]]></Data>
</CustomerInfo>
</file>

<file path=customXml/item119.xml><?xml version="1.0" encoding="utf-8"?>
<CustomerInfo>
  <UserName>Administrator</UserName>
  <CompanyName>微软中国</CompanyName>
  <MachineID>WS103</MachineID>
  <ToolID>ljRTAAAAKGU=</ToolID>
  <Data><![CDATA[bGpSVEFBQUFLR1U9]]></Data>
</CustomerInfo>
</file>

<file path=customXml/item12.xml><?xml version="1.0" encoding="utf-8"?>
<CustomerInfo>
  <UserName>Administrator</UserName>
  <CompanyName>微软中国</CompanyName>
  <MachineID>WS103</MachineID>
  <ToolID>ljRTAAAAKGU=</ToolID>
  <Data><![CDATA[bGpSVEFBQUFLR1U9]]></Data>
</CustomerInfo>
</file>

<file path=customXml/item120.xml><?xml version="1.0" encoding="utf-8"?>
<CustomerInfo>
  <UserName>Administrator</UserName>
  <CompanyName>微软中国</CompanyName>
  <MachineID>WS103</MachineID>
  <ToolID>ljRTAAAAKGU=</ToolID>
  <Data><![CDATA[bGpSVEFBQUFLR1U9]]></Data>
</CustomerInfo>
</file>

<file path=customXml/item121.xml><?xml version="1.0" encoding="utf-8"?>
<CustomerInfo>
  <UserName>Administrator</UserName>
  <CompanyName>微软中国</CompanyName>
  <MachineID>WS103</MachineID>
  <ToolID>ljRTAAAAKGU=</ToolID>
  <Data><![CDATA[bGpSVEFBQUFLR1U9]]></Data>
</CustomerInfo>
</file>

<file path=customXml/item122.xml><?xml version="1.0" encoding="utf-8"?>
<CustomerInfo>
  <UserName>Administrator</UserName>
  <CompanyName>微软中国</CompanyName>
  <MachineID>WS103</MachineID>
  <ToolID>ljRTAAAAKGU=</ToolID>
  <Data><![CDATA[bGpSVEFBQUFLR1U9]]></Data>
</CustomerInfo>
</file>

<file path=customXml/item123.xml><?xml version="1.0" encoding="utf-8"?>
<CustomerInfo>
  <UserName>Administrator</UserName>
  <CompanyName>微软中国</CompanyName>
  <MachineID>WS103</MachineID>
  <ToolID>ljRTAAAAKGU=</ToolID>
  <Data><![CDATA[bGpSVEFBQUFLR1U9]]></Data>
</CustomerInfo>
</file>

<file path=customXml/item124.xml><?xml version="1.0" encoding="utf-8"?>
<CustomerInfo>
  <UserName>Administrator</UserName>
  <CompanyName>微软中国</CompanyName>
  <MachineID>WS103</MachineID>
  <ToolID>ljRTAAAAKGU=</ToolID>
  <Data><![CDATA[bGpSVEFBQUFLR1U9]]></Data>
</CustomerInfo>
</file>

<file path=customXml/item125.xml><?xml version="1.0" encoding="utf-8"?>
<CustomerInfo>
  <UserName>Administrator</UserName>
  <CompanyName>微软中国</CompanyName>
  <MachineID>WS103</MachineID>
  <ToolID>ljRTAAAAKGU=</ToolID>
  <Data><![CDATA[bGpSVEFBQUFLR1U9]]></Data>
</CustomerInfo>
</file>

<file path=customXml/item126.xml><?xml version="1.0" encoding="utf-8"?>
<CustomerInfo>
  <UserName>Administrator</UserName>
  <CompanyName>微软中国</CompanyName>
  <MachineID>WS103</MachineID>
  <ToolID>ljRTAAAAKGU=</ToolID>
  <Data><![CDATA[bGpSVEFBQUFLR1U9]]></Data>
</CustomerInfo>
</file>

<file path=customXml/item127.xml><?xml version="1.0" encoding="utf-8"?>
<CustomerInfo>
  <UserName>Administrator</UserName>
  <CompanyName>微软中国</CompanyName>
  <MachineID>WS103</MachineID>
  <ToolID>ljRTAAAAKGU=</ToolID>
  <Data><![CDATA[bGpSVEFBQUFLR1U9]]></Data>
</CustomerInfo>
</file>

<file path=customXml/item128.xml><?xml version="1.0" encoding="utf-8"?>
<CustomerInfo>
  <UserName>Administrator</UserName>
  <CompanyName>微软中国</CompanyName>
  <MachineID>WS103</MachineID>
  <ToolID>ljRTAAAAKGU=</ToolID>
  <Data><![CDATA[bGpSVEFBQUFLR1U9]]></Data>
</CustomerInfo>
</file>

<file path=customXml/item129.xml><?xml version="1.0" encoding="utf-8"?>
<CustomerInfo>
  <UserName>Administrator</UserName>
  <CompanyName>微软中国</CompanyName>
  <MachineID>WS103</MachineID>
  <ToolID>ljRTAAAAKGU=</ToolID>
  <Data><![CDATA[bGpSVEFBQUFLR1U9]]></Data>
</CustomerInfo>
</file>

<file path=customXml/item13.xml><?xml version="1.0" encoding="utf-8"?>
<CustomerInfo>
  <UserName>Administrator</UserName>
  <CompanyName>微软中国</CompanyName>
  <MachineID>WS103</MachineID>
  <ToolID>ljRTAAAAKGU=</ToolID>
  <Data><![CDATA[bGpSVEFBQUFLR1U9]]></Data>
</CustomerInfo>
</file>

<file path=customXml/item130.xml><?xml version="1.0" encoding="utf-8"?>
<CustomerInfo>
  <UserName>Administrator</UserName>
  <CompanyName>微软中国</CompanyName>
  <MachineID>WS103</MachineID>
  <ToolID>ljRTAAAAKGU=</ToolID>
  <Data><![CDATA[bGpSVEFBQUFLR1U9]]></Data>
</CustomerInfo>
</file>

<file path=customXml/item131.xml><?xml version="1.0" encoding="utf-8"?>
<CustomerInfo>
  <UserName>Administrator</UserName>
  <CompanyName>微软中国</CompanyName>
  <MachineID>WS103</MachineID>
  <ToolID>ljRTAAAAKGU=</ToolID>
  <Data><![CDATA[bGpSVEFBQUFLR1U9]]></Data>
</CustomerInfo>
</file>

<file path=customXml/item132.xml><?xml version="1.0" encoding="utf-8"?>
<CustomerInfo>
  <UserName>Administrator</UserName>
  <CompanyName>微软中国</CompanyName>
  <MachineID>WS103</MachineID>
  <ToolID>ljRTAAAAKGU=</ToolID>
  <Data><![CDATA[bGpSVEFBQUFLR1U9]]></Data>
</CustomerInfo>
</file>

<file path=customXml/item133.xml><?xml version="1.0" encoding="utf-8"?>
<CustomerInfo>
  <UserName>Administrator</UserName>
  <CompanyName>微软中国</CompanyName>
  <MachineID>WS103</MachineID>
  <ToolID>ljRTAAAAKGU=</ToolID>
  <Data><![CDATA[bGpSVEFBQUFLR1U9]]></Data>
</CustomerInfo>
</file>

<file path=customXml/item134.xml><?xml version="1.0" encoding="utf-8"?>
<CustomerInfo>
  <UserName>Administrator</UserName>
  <CompanyName>微软中国</CompanyName>
  <MachineID>WS103</MachineID>
  <ToolID>ljRTAAAAKGU=</ToolID>
  <Data><![CDATA[bGpSVEFBQUFLR1U9]]></Data>
</CustomerInfo>
</file>

<file path=customXml/item135.xml><?xml version="1.0" encoding="utf-8"?>
<CustomerInfo>
  <UserName>Administrator</UserName>
  <CompanyName>微软中国</CompanyName>
  <MachineID>WS103</MachineID>
  <ToolID>ljRTAAAAKGU=</ToolID>
  <Data><![CDATA[bGpSVEFBQUFLR1U9]]></Data>
</CustomerInfo>
</file>

<file path=customXml/item136.xml><?xml version="1.0" encoding="utf-8"?>
<CustomerInfo>
  <UserName>Administrator</UserName>
  <CompanyName>微软中国</CompanyName>
  <MachineID>WS103</MachineID>
  <ToolID>ljRTAAAAKGU=</ToolID>
  <Data><![CDATA[bGpSVEFBQUFLR1U9]]></Data>
</CustomerInfo>
</file>

<file path=customXml/item137.xml><?xml version="1.0" encoding="utf-8"?>
<CustomerInfo>
  <UserName>Administrator</UserName>
  <CompanyName>微软中国</CompanyName>
  <MachineID>WS103</MachineID>
  <ToolID>ljRTAAAAKGU=</ToolID>
  <Data><![CDATA[bGpSVEFBQUFLR1U9]]></Data>
</CustomerInfo>
</file>

<file path=customXml/item138.xml><?xml version="1.0" encoding="utf-8"?>
<CustomerInfo>
  <UserName>Administrator</UserName>
  <CompanyName>微软中国</CompanyName>
  <MachineID>WS103</MachineID>
  <ToolID>ljRTAAAAKGU=</ToolID>
  <Data><![CDATA[bGpSVEFBQUFLR1U9]]></Data>
</CustomerInfo>
</file>

<file path=customXml/item139.xml><?xml version="1.0" encoding="utf-8"?>
<CustomerInfo>
  <UserName>Administrator</UserName>
  <CompanyName>微软中国</CompanyName>
  <MachineID>WS103</MachineID>
  <ToolID>ljRTAAAAKGU=</ToolID>
  <Data><![CDATA[bGpSVEFBQUFLR1U9]]></Data>
</CustomerInfo>
</file>

<file path=customXml/item14.xml><?xml version="1.0" encoding="utf-8"?>
<CustomerInfo>
  <UserName>Administrator</UserName>
  <CompanyName>微软中国</CompanyName>
  <MachineID>WS103</MachineID>
  <ToolID>ljRTAAAAKGU=</ToolID>
  <Data><![CDATA[bGpSVEFBQUFLR1U9]]></Data>
</CustomerInfo>
</file>

<file path=customXml/item15.xml><?xml version="1.0" encoding="utf-8"?>
<CustomerInfo>
  <UserName>Administrator</UserName>
  <CompanyName>微软中国</CompanyName>
  <MachineID>WS103</MachineID>
  <ToolID>ljRTAAAAKGU=</ToolID>
  <Data><![CDATA[bGpSVEFBQUFLR1U9]]></Data>
</CustomerInfo>
</file>

<file path=customXml/item16.xml><?xml version="1.0" encoding="utf-8"?>
<CustomerInfo>
  <UserName>Administrator</UserName>
  <CompanyName>微软中国</CompanyName>
  <MachineID>WS103</MachineID>
  <ToolID>ljRTAAAAKGU=</ToolID>
  <Data><![CDATA[bGpSVEFBQUFLR1U9]]></Data>
</CustomerInfo>
</file>

<file path=customXml/item17.xml><?xml version="1.0" encoding="utf-8"?>
<CustomerInfo>
  <UserName>Administrator</UserName>
  <CompanyName>微软中国</CompanyName>
  <MachineID>WS103</MachineID>
  <ToolID>ljRTAAAAKGU=</ToolID>
  <Data><![CDATA[bGpSVEFBQUFLR1U9]]></Data>
</CustomerInfo>
</file>

<file path=customXml/item18.xml><?xml version="1.0" encoding="utf-8"?>
<CustomerInfo>
  <UserName>Administrator</UserName>
  <CompanyName>微软中国</CompanyName>
  <MachineID>WS103</MachineID>
  <ToolID>ljRTAAAAKGU=</ToolID>
  <Data><![CDATA[bGpSVEFBQUFLR1U9]]></Data>
</CustomerInfo>
</file>

<file path=customXml/item19.xml><?xml version="1.0" encoding="utf-8"?>
<CustomerInfo>
  <UserName>Administrator</UserName>
  <CompanyName>微软中国</CompanyName>
  <MachineID>WS103</MachineID>
  <ToolID>ljRTAAAAKGU=</ToolID>
  <Data><![CDATA[bGpSVEFBQUFLR1U9]]></Data>
</CustomerInfo>
</file>

<file path=customXml/item2.xml><?xml version="1.0" encoding="utf-8"?>
<CustomerInfo>
  <UserName>Administrator</UserName>
  <CompanyName>微软中国</CompanyName>
  <MachineID>WS103</MachineID>
  <ToolID>ljRTAAAAKGU=</ToolID>
  <Data><![CDATA[bGpSVEFBQUFLR1U9]]></Data>
</CustomerInfo>
</file>

<file path=customXml/item20.xml><?xml version="1.0" encoding="utf-8"?>
<CustomerInfo>
  <UserName>Administrator</UserName>
  <CompanyName>微软中国</CompanyName>
  <MachineID>WS103</MachineID>
  <ToolID>ljRTAAAAKGU=</ToolID>
  <Data><![CDATA[bGpSVEFBQUFLR1U9]]></Data>
</CustomerInfo>
</file>

<file path=customXml/item21.xml><?xml version="1.0" encoding="utf-8"?>
<CustomerInfo>
  <UserName>Administrator</UserName>
  <CompanyName>微软中国</CompanyName>
  <MachineID>WS103</MachineID>
  <ToolID>ljRTAAAAKGU=</ToolID>
  <Data><![CDATA[bGpSVEFBQUFLR1U9]]></Data>
</CustomerInfo>
</file>

<file path=customXml/item22.xml><?xml version="1.0" encoding="utf-8"?>
<CustomerInfo>
  <UserName>Administrator</UserName>
  <CompanyName>微软中国</CompanyName>
  <MachineID>WS103</MachineID>
  <ToolID>ljRTAAAAKGU=</ToolID>
  <Data><![CDATA[bGpSVEFBQUFLR1U9]]></Data>
</CustomerInfo>
</file>

<file path=customXml/item23.xml><?xml version="1.0" encoding="utf-8"?>
<CustomerInfo>
  <UserName>Administrator</UserName>
  <CompanyName>微软中国</CompanyName>
  <MachineID>WS103</MachineID>
  <ToolID>ljRTAAAAKGU=</ToolID>
  <Data><![CDATA[bGpSVEFBQUFLR1U9]]></Data>
</CustomerInfo>
</file>

<file path=customXml/item24.xml><?xml version="1.0" encoding="utf-8"?>
<CustomerInfo>
  <UserName>Administrator</UserName>
  <CompanyName>微软中国</CompanyName>
  <MachineID>WS103</MachineID>
  <ToolID>ljRTAAAAKGU=</ToolID>
  <Data><![CDATA[bGpSVEFBQUFLR1U9]]></Data>
</CustomerInfo>
</file>

<file path=customXml/item25.xml><?xml version="1.0" encoding="utf-8"?>
<CustomerInfo>
  <UserName>Administrator</UserName>
  <CompanyName>微软中国</CompanyName>
  <MachineID>WS103</MachineID>
  <ToolID>ljRTAAAAKGU=</ToolID>
  <Data><![CDATA[bGpSVEFBQUFLR1U9]]></Data>
</CustomerInfo>
</file>

<file path=customXml/item26.xml><?xml version="1.0" encoding="utf-8"?>
<CustomerInfo>
  <UserName>Administrator</UserName>
  <CompanyName>微软中国</CompanyName>
  <MachineID>WS103</MachineID>
  <ToolID>ljRTAAAAKGU=</ToolID>
  <Data><![CDATA[bGpSVEFBQUFLR1U9]]></Data>
</CustomerInfo>
</file>

<file path=customXml/item27.xml><?xml version="1.0" encoding="utf-8"?>
<CustomerInfo>
  <UserName>Administrator</UserName>
  <CompanyName>微软中国</CompanyName>
  <MachineID>WS103</MachineID>
  <ToolID>ljRTAAAAKGU=</ToolID>
  <Data><![CDATA[bGpSVEFBQUFLR1U9]]></Data>
</CustomerInfo>
</file>

<file path=customXml/item28.xml><?xml version="1.0" encoding="utf-8"?>
<CustomerInfo>
  <UserName>Administrator</UserName>
  <CompanyName>微软中国</CompanyName>
  <MachineID>WS103</MachineID>
  <ToolID>ljRTAAAAKGU=</ToolID>
  <Data><![CDATA[bGpSVEFBQUFLR1U9]]></Data>
</CustomerInfo>
</file>

<file path=customXml/item29.xml><?xml version="1.0" encoding="utf-8"?>
<CustomerInfo>
  <UserName>Administrator</UserName>
  <CompanyName>微软中国</CompanyName>
  <MachineID>WS103</MachineID>
  <ToolID>ljRTAAAAKGU=</ToolID>
  <Data><![CDATA[bGpSVEFBQUFLR1U9]]></Data>
</CustomerInfo>
</file>

<file path=customXml/item3.xml><?xml version="1.0" encoding="utf-8"?>
<CustomerInfo>
  <UserName>Administrator</UserName>
  <CompanyName>微软中国</CompanyName>
  <MachineID>WS103</MachineID>
  <ToolID>ljRTAAAAKGU=</ToolID>
  <Data><![CDATA[bGpSVEFBQUFLR1U9]]></Data>
</CustomerInfo>
</file>

<file path=customXml/item30.xml><?xml version="1.0" encoding="utf-8"?>
<CustomerInfo>
  <UserName>Administrator</UserName>
  <CompanyName>微软中国</CompanyName>
  <MachineID>WS103</MachineID>
  <ToolID>ljRTAAAAKGU=</ToolID>
  <Data><![CDATA[bGpSVEFBQUFLR1U9]]></Data>
</CustomerInfo>
</file>

<file path=customXml/item31.xml><?xml version="1.0" encoding="utf-8"?>
<CustomerInfo>
  <UserName>Administrator</UserName>
  <CompanyName>微软中国</CompanyName>
  <MachineID>WS103</MachineID>
  <ToolID>ljRTAAAAKGU=</ToolID>
  <Data><![CDATA[bGpSVEFBQUFLR1U9]]></Data>
</CustomerInfo>
</file>

<file path=customXml/item32.xml><?xml version="1.0" encoding="utf-8"?>
<CustomerInfo>
  <UserName>Administrator</UserName>
  <CompanyName>微软中国</CompanyName>
  <MachineID>WS103</MachineID>
  <ToolID>ljRTAAAAKGU=</ToolID>
  <Data><![CDATA[bGpSVEFBQUFLR1U9]]></Data>
</CustomerInfo>
</file>

<file path=customXml/item33.xml><?xml version="1.0" encoding="utf-8"?>
<CustomerInfo>
  <UserName>Administrator</UserName>
  <CompanyName>微软中国</CompanyName>
  <MachineID>WS103</MachineID>
  <ToolID>ljRTAAAAKGU=</ToolID>
  <Data><![CDATA[bGpSVEFBQUFLR1U9]]></Data>
</CustomerInfo>
</file>

<file path=customXml/item34.xml><?xml version="1.0" encoding="utf-8"?>
<CustomerInfo>
  <UserName>Administrator</UserName>
  <CompanyName>微软中国</CompanyName>
  <MachineID>WS103</MachineID>
  <ToolID>ljRTAAAAKGU=</ToolID>
  <Data><![CDATA[bGpSVEFBQUFLR1U9]]></Data>
</CustomerInfo>
</file>

<file path=customXml/item35.xml><?xml version="1.0" encoding="utf-8"?>
<CustomerInfo>
  <UserName>Administrator</UserName>
  <CompanyName>微软中国</CompanyName>
  <MachineID>WS103</MachineID>
  <ToolID>ljRTAAAAKGU=</ToolID>
  <Data><![CDATA[bGpSVEFBQUFLR1U9]]></Data>
</CustomerInfo>
</file>

<file path=customXml/item36.xml><?xml version="1.0" encoding="utf-8"?>
<CustomerInfo>
  <UserName>Administrator</UserName>
  <CompanyName>微软中国</CompanyName>
  <MachineID>WS103</MachineID>
  <ToolID>ljRTAAAAKGU=</ToolID>
  <Data><![CDATA[bGpSVEFBQUFLR1U9]]></Data>
</CustomerInfo>
</file>

<file path=customXml/item37.xml><?xml version="1.0" encoding="utf-8"?>
<CustomerInfo>
  <UserName>Administrator</UserName>
  <CompanyName>微软中国</CompanyName>
  <MachineID>WS103</MachineID>
  <ToolID>ljRTAAAAKGU=</ToolID>
  <Data><![CDATA[bGpSVEFBQUFLR1U9]]></Data>
</CustomerInfo>
</file>

<file path=customXml/item38.xml><?xml version="1.0" encoding="utf-8"?>
<CustomerInfo>
  <UserName>Administrator</UserName>
  <CompanyName>微软中国</CompanyName>
  <MachineID>WS103</MachineID>
  <ToolID>ljRTAAAAKGU=</ToolID>
  <Data><![CDATA[bGpSVEFBQUFLR1U9]]></Data>
</CustomerInfo>
</file>

<file path=customXml/item39.xml><?xml version="1.0" encoding="utf-8"?>
<CustomerInfo>
  <UserName>Administrator</UserName>
  <CompanyName>微软中国</CompanyName>
  <MachineID>WS103</MachineID>
  <ToolID>ljRTAAAAKGU=</ToolID>
  <Data><![CDATA[bGpSVEFBQUFLR1U9]]></Data>
</CustomerInfo>
</file>

<file path=customXml/item4.xml><?xml version="1.0" encoding="utf-8"?>
<CustomerInfo>
  <UserName>Administrator</UserName>
  <CompanyName>微软中国</CompanyName>
  <MachineID>WS103</MachineID>
  <ToolID>ljRTAAAAKGU=</ToolID>
  <Data><![CDATA[bGpSVEFBQUFLR1U9]]></Data>
</CustomerInfo>
</file>

<file path=customXml/item40.xml><?xml version="1.0" encoding="utf-8"?>
<CustomerInfo>
  <UserName>Administrator</UserName>
  <CompanyName>微软中国</CompanyName>
  <MachineID>WS103</MachineID>
  <ToolID>ljRTAAAAKGU=</ToolID>
  <Data><![CDATA[bGpSVEFBQUFLR1U9]]></Data>
</CustomerInfo>
</file>

<file path=customXml/item41.xml><?xml version="1.0" encoding="utf-8"?>
<CustomerInfo>
  <UserName>Administrator</UserName>
  <CompanyName>微软中国</CompanyName>
  <MachineID>WS103</MachineID>
  <ToolID>ljRTAAAAKGU=</ToolID>
  <Data><![CDATA[bGpSVEFBQUFLR1U9]]></Data>
</CustomerInfo>
</file>

<file path=customXml/item42.xml><?xml version="1.0" encoding="utf-8"?>
<CustomerInfo>
  <UserName>Administrator</UserName>
  <CompanyName>微软中国</CompanyName>
  <MachineID>WS103</MachineID>
  <ToolID>ljRTAAAAKGU=</ToolID>
  <Data><![CDATA[bGpSVEFBQUFLR1U9]]></Data>
</CustomerInfo>
</file>

<file path=customXml/item43.xml><?xml version="1.0" encoding="utf-8"?>
<CustomerInfo>
  <UserName>Administrator</UserName>
  <CompanyName>微软中国</CompanyName>
  <MachineID>WS103</MachineID>
  <ToolID>ljRTAAAAKGU=</ToolID>
  <Data><![CDATA[bGpSVEFBQUFLR1U9]]></Data>
</CustomerInfo>
</file>

<file path=customXml/item44.xml><?xml version="1.0" encoding="utf-8"?>
<CustomerInfo>
  <UserName>Administrator</UserName>
  <CompanyName>微软中国</CompanyName>
  <MachineID>WS103</MachineID>
  <ToolID>ljRTAAAAKGU=</ToolID>
  <Data><![CDATA[bGpSVEFBQUFLR1U9]]></Data>
</CustomerInfo>
</file>

<file path=customXml/item45.xml><?xml version="1.0" encoding="utf-8"?>
<CustomerInfo>
  <UserName>Administrator</UserName>
  <CompanyName>微软中国</CompanyName>
  <MachineID>WS103</MachineID>
  <ToolID>ljRTAAAAKGU=</ToolID>
  <Data><![CDATA[bGpSVEFBQUFLR1U9]]></Data>
</CustomerInfo>
</file>

<file path=customXml/item46.xml><?xml version="1.0" encoding="utf-8"?>
<CustomerInfo>
  <UserName>Administrator</UserName>
  <CompanyName>微软中国</CompanyName>
  <MachineID>WS103</MachineID>
  <ToolID>ljRTAAAAKGU=</ToolID>
  <Data><![CDATA[bGpSVEFBQUFLR1U9]]></Data>
</CustomerInfo>
</file>

<file path=customXml/item47.xml><?xml version="1.0" encoding="utf-8"?>
<CustomerInfo>
  <UserName>Administrator</UserName>
  <CompanyName>微软中国</CompanyName>
  <MachineID>WS103</MachineID>
  <ToolID>ljRTAAAAKGU=</ToolID>
  <Data><![CDATA[bGpSVEFBQUFLR1U9]]></Data>
</CustomerInfo>
</file>

<file path=customXml/item48.xml><?xml version="1.0" encoding="utf-8"?>
<CustomerInfo>
  <UserName>Administrator</UserName>
  <CompanyName>微软中国</CompanyName>
  <MachineID>WS103</MachineID>
  <ToolID>ljRTAAAAKGU=</ToolID>
  <Data><![CDATA[bGpSVEFBQUFLR1U9]]></Data>
</CustomerInfo>
</file>

<file path=customXml/item49.xml><?xml version="1.0" encoding="utf-8"?>
<CustomerInfo>
  <UserName>Administrator</UserName>
  <CompanyName>微软中国</CompanyName>
  <MachineID>WS103</MachineID>
  <ToolID>ljRTAAAAKGU=</ToolID>
  <Data><![CDATA[bGpSVEFBQUFLR1U9]]></Data>
</CustomerInfo>
</file>

<file path=customXml/item5.xml><?xml version="1.0" encoding="utf-8"?>
<CustomerInfo>
  <UserName>Administrator</UserName>
  <CompanyName>微软中国</CompanyName>
  <MachineID>WS103</MachineID>
  <ToolID>ljRTAAAAKGU=</ToolID>
  <Data><![CDATA[bGpSVEFBQUFLR1U9]]></Data>
</CustomerInfo>
</file>

<file path=customXml/item50.xml><?xml version="1.0" encoding="utf-8"?>
<CustomerInfo>
  <UserName>Administrator</UserName>
  <CompanyName>微软中国</CompanyName>
  <MachineID>WS103</MachineID>
  <ToolID>ljRTAAAAKGU=</ToolID>
  <Data><![CDATA[bGpSVEFBQUFLR1U9]]></Data>
</CustomerInfo>
</file>

<file path=customXml/item51.xml><?xml version="1.0" encoding="utf-8"?>
<CustomerInfo>
  <UserName>Administrator</UserName>
  <CompanyName>微软中国</CompanyName>
  <MachineID>WS103</MachineID>
  <ToolID>ljRTAAAAKGU=</ToolID>
  <Data><![CDATA[bGpSVEFBQUFLR1U9]]></Data>
</CustomerInfo>
</file>

<file path=customXml/item52.xml><?xml version="1.0" encoding="utf-8"?>
<CustomerInfo>
  <UserName>Administrator</UserName>
  <CompanyName>微软中国</CompanyName>
  <MachineID>WS103</MachineID>
  <ToolID>ljRTAAAAKGU=</ToolID>
  <Data><![CDATA[bGpSVEFBQUFLR1U9]]></Data>
</CustomerInfo>
</file>

<file path=customXml/item53.xml><?xml version="1.0" encoding="utf-8"?>
<CustomerInfo>
  <UserName>Administrator</UserName>
  <CompanyName>微软中国</CompanyName>
  <MachineID>WS103</MachineID>
  <ToolID>ljRTAAAAKGU=</ToolID>
  <Data><![CDATA[bGpSVEFBQUFLR1U9]]></Data>
</CustomerInfo>
</file>

<file path=customXml/item54.xml><?xml version="1.0" encoding="utf-8"?>
<CustomerInfo>
  <UserName>Administrator</UserName>
  <CompanyName>微软中国</CompanyName>
  <MachineID>WS103</MachineID>
  <ToolID>ljRTAAAAKGU=</ToolID>
  <Data><![CDATA[bGpSVEFBQUFLR1U9]]></Data>
</CustomerInfo>
</file>

<file path=customXml/item55.xml><?xml version="1.0" encoding="utf-8"?>
<CustomerInfo>
  <UserName>Administrator</UserName>
  <CompanyName>微软中国</CompanyName>
  <MachineID>WS103</MachineID>
  <ToolID>ljRTAAAAKGU=</ToolID>
  <Data><![CDATA[bGpSVEFBQUFLR1U9]]></Data>
</CustomerInfo>
</file>

<file path=customXml/item56.xml><?xml version="1.0" encoding="utf-8"?>
<CustomerInfo>
  <UserName>Administrator</UserName>
  <CompanyName>微软中国</CompanyName>
  <MachineID>WS103</MachineID>
  <ToolID>ljRTAAAAKGU=</ToolID>
  <Data><![CDATA[bGpSVEFBQUFLR1U9]]></Data>
</CustomerInfo>
</file>

<file path=customXml/item57.xml><?xml version="1.0" encoding="utf-8"?>
<CustomerInfo>
  <UserName>Administrator</UserName>
  <CompanyName>微软中国</CompanyName>
  <MachineID>WS103</MachineID>
  <ToolID>ljRTAAAAKGU=</ToolID>
  <Data><![CDATA[bGpSVEFBQUFLR1U9]]></Data>
</CustomerInfo>
</file>

<file path=customXml/item58.xml><?xml version="1.0" encoding="utf-8"?>
<CustomerInfo>
  <UserName>Administrator</UserName>
  <CompanyName>微软中国</CompanyName>
  <MachineID>WS103</MachineID>
  <ToolID>ljRTAAAAKGU=</ToolID>
  <Data><![CDATA[bGpSVEFBQUFLR1U9]]></Data>
</CustomerInfo>
</file>

<file path=customXml/item59.xml><?xml version="1.0" encoding="utf-8"?>
<CustomerInfo>
  <UserName>Administrator</UserName>
  <CompanyName>微软中国</CompanyName>
  <MachineID>WS103</MachineID>
  <ToolID>ljRTAAAAKGU=</ToolID>
  <Data><![CDATA[bGpSVEFBQUFLR1U9]]></Data>
</CustomerInfo>
</file>

<file path=customXml/item6.xml><?xml version="1.0" encoding="utf-8"?>
<CustomerInfo>
  <UserName>Administrator</UserName>
  <CompanyName>微软中国</CompanyName>
  <MachineID>WS103</MachineID>
  <ToolID>ljRTAAAAKGU=</ToolID>
  <Data><![CDATA[bGpSVEFBQUFLR1U9]]></Data>
</CustomerInfo>
</file>

<file path=customXml/item60.xml><?xml version="1.0" encoding="utf-8"?>
<CustomerInfo>
  <UserName>Administrator</UserName>
  <CompanyName>微软中国</CompanyName>
  <MachineID>WS103</MachineID>
  <ToolID>ljRTAAAAKGU=</ToolID>
  <Data><![CDATA[bGpSVEFBQUFLR1U9]]></Data>
</CustomerInfo>
</file>

<file path=customXml/item61.xml><?xml version="1.0" encoding="utf-8"?>
<CustomerInfo>
  <UserName>Administrator</UserName>
  <CompanyName>微软中国</CompanyName>
  <MachineID>WS103</MachineID>
  <ToolID>ljRTAAAAKGU=</ToolID>
  <Data><![CDATA[bGpSVEFBQUFLR1U9]]></Data>
</CustomerInfo>
</file>

<file path=customXml/item62.xml><?xml version="1.0" encoding="utf-8"?>
<CustomerInfo>
  <UserName>Administrator</UserName>
  <CompanyName>微软中国</CompanyName>
  <MachineID>WS103</MachineID>
  <ToolID>ljRTAAAAKGU=</ToolID>
  <Data><![CDATA[bGpSVEFBQUFLR1U9]]></Data>
</CustomerInfo>
</file>

<file path=customXml/item63.xml><?xml version="1.0" encoding="utf-8"?>
<CustomerInfo>
  <UserName>Administrator</UserName>
  <CompanyName>微软中国</CompanyName>
  <MachineID>WS103</MachineID>
  <ToolID>ljRTAAAAKGU=</ToolID>
  <Data><![CDATA[bGpSVEFBQUFLR1U9]]></Data>
</CustomerInfo>
</file>

<file path=customXml/item64.xml><?xml version="1.0" encoding="utf-8"?>
<CustomerInfo>
  <UserName>Administrator</UserName>
  <CompanyName>微软中国</CompanyName>
  <MachineID>WS103</MachineID>
  <ToolID>ljRTAAAAKGU=</ToolID>
  <Data><![CDATA[bGpSVEFBQUFLR1U9]]></Data>
</CustomerInfo>
</file>

<file path=customXml/item65.xml><?xml version="1.0" encoding="utf-8"?>
<CustomerInfo>
  <UserName>Administrator</UserName>
  <CompanyName>微软中国</CompanyName>
  <MachineID>WS103</MachineID>
  <ToolID>ljRTAAAAKGU=</ToolID>
  <Data><![CDATA[bGpSVEFBQUFLR1U9]]></Data>
</CustomerInfo>
</file>

<file path=customXml/item66.xml><?xml version="1.0" encoding="utf-8"?>
<CustomerInfo>
  <UserName>Administrator</UserName>
  <CompanyName>微软中国</CompanyName>
  <MachineID>WS103</MachineID>
  <ToolID>ljRTAAAAKGU=</ToolID>
  <Data><![CDATA[bGpSVEFBQUFLR1U9]]></Data>
</CustomerInfo>
</file>

<file path=customXml/item67.xml><?xml version="1.0" encoding="utf-8"?>
<CustomerInfo>
  <UserName>Administrator</UserName>
  <CompanyName>微软中国</CompanyName>
  <MachineID>WS103</MachineID>
  <ToolID>ljRTAAAAKGU=</ToolID>
  <Data><![CDATA[bGpSVEFBQUFLR1U9]]></Data>
</CustomerInfo>
</file>

<file path=customXml/item68.xml><?xml version="1.0" encoding="utf-8"?>
<CustomerInfo>
  <UserName>Administrator</UserName>
  <CompanyName>微软中国</CompanyName>
  <MachineID>WS103</MachineID>
  <ToolID>ljRTAAAAKGU=</ToolID>
  <Data><![CDATA[bGpSVEFBQUFLR1U9]]></Data>
</CustomerInfo>
</file>

<file path=customXml/item69.xml><?xml version="1.0" encoding="utf-8"?>
<CustomerInfo>
  <UserName>Administrator</UserName>
  <CompanyName>微软中国</CompanyName>
  <MachineID>WS103</MachineID>
  <ToolID>ljRTAAAAKGU=</ToolID>
  <Data><![CDATA[bGpSVEFBQUFLR1U9]]></Data>
</CustomerInfo>
</file>

<file path=customXml/item7.xml><?xml version="1.0" encoding="utf-8"?>
<CustomerInfo>
  <UserName>Administrator</UserName>
  <CompanyName>微软中国</CompanyName>
  <MachineID>WS103</MachineID>
  <ToolID>ljRTAAAAKGU=</ToolID>
  <Data><![CDATA[bGpSVEFBQUFLR1U9]]></Data>
</CustomerInfo>
</file>

<file path=customXml/item70.xml><?xml version="1.0" encoding="utf-8"?>
<CustomerInfo>
  <UserName>Administrator</UserName>
  <CompanyName>微软中国</CompanyName>
  <MachineID>WS103</MachineID>
  <ToolID>ljRTAAAAKGU=</ToolID>
  <Data><![CDATA[bGpSVEFBQUFLR1U9]]></Data>
</CustomerInfo>
</file>

<file path=customXml/item71.xml><?xml version="1.0" encoding="utf-8"?>
<CustomerInfo>
  <UserName>Administrator</UserName>
  <CompanyName>微软中国</CompanyName>
  <MachineID>WS103</MachineID>
  <ToolID>ljRTAAAAKGU=</ToolID>
  <Data><![CDATA[bGpSVEFBQUFLR1U9]]></Data>
</CustomerInfo>
</file>

<file path=customXml/item72.xml><?xml version="1.0" encoding="utf-8"?>
<CustomerInfo>
  <UserName>Administrator</UserName>
  <CompanyName>微软中国</CompanyName>
  <MachineID>WS103</MachineID>
  <ToolID>ljRTAAAAKGU=</ToolID>
  <Data><![CDATA[bGpSVEFBQUFLR1U9]]></Data>
</CustomerInfo>
</file>

<file path=customXml/item73.xml><?xml version="1.0" encoding="utf-8"?>
<CustomerInfo>
  <UserName>Administrator</UserName>
  <CompanyName>微软中国</CompanyName>
  <MachineID>WS103</MachineID>
  <ToolID>ljRTAAAAKGU=</ToolID>
  <Data><![CDATA[bGpSVEFBQUFLR1U9]]></Data>
</CustomerInfo>
</file>

<file path=customXml/item74.xml><?xml version="1.0" encoding="utf-8"?>
<CustomerInfo>
  <UserName>Administrator</UserName>
  <CompanyName>微软中国</CompanyName>
  <MachineID>WS103</MachineID>
  <ToolID>ljRTAAAAKGU=</ToolID>
  <Data><![CDATA[bGpSVEFBQUFLR1U9]]></Data>
</CustomerInfo>
</file>

<file path=customXml/item75.xml><?xml version="1.0" encoding="utf-8"?>
<CustomerInfo>
  <UserName>Administrator</UserName>
  <CompanyName>微软中国</CompanyName>
  <MachineID>WS103</MachineID>
  <ToolID>ljRTAAAAKGU=</ToolID>
  <Data><![CDATA[bGpSVEFBQUFLR1U9]]></Data>
</CustomerInfo>
</file>

<file path=customXml/item76.xml><?xml version="1.0" encoding="utf-8"?>
<CustomerInfo>
  <UserName>Administrator</UserName>
  <CompanyName>微软中国</CompanyName>
  <MachineID>WS103</MachineID>
  <ToolID>ljRTAAAAKGU=</ToolID>
  <Data><![CDATA[bGpSVEFBQUFLR1U9]]></Data>
</CustomerInfo>
</file>

<file path=customXml/item77.xml><?xml version="1.0" encoding="utf-8"?>
<CustomerInfo>
  <UserName>Administrator</UserName>
  <CompanyName>微软中国</CompanyName>
  <MachineID>WS103</MachineID>
  <ToolID>ljRTAAAAKGU=</ToolID>
  <Data><![CDATA[bGpSVEFBQUFLR1U9]]></Data>
</CustomerInfo>
</file>

<file path=customXml/item78.xml><?xml version="1.0" encoding="utf-8"?>
<CustomerInfo>
  <UserName>Administrator</UserName>
  <CompanyName>微软中国</CompanyName>
  <MachineID>WS103</MachineID>
  <ToolID>ljRTAAAAKGU=</ToolID>
  <Data><![CDATA[bGpSVEFBQUFLR1U9]]></Data>
</CustomerInfo>
</file>

<file path=customXml/item79.xml><?xml version="1.0" encoding="utf-8"?>
<CustomerInfo>
  <UserName>Administrator</UserName>
  <CompanyName>微软中国</CompanyName>
  <MachineID>WS103</MachineID>
  <ToolID>ljRTAAAAKGU=</ToolID>
  <Data><![CDATA[bGpSVEFBQUFLR1U9]]></Data>
</CustomerInfo>
</file>

<file path=customXml/item8.xml><?xml version="1.0" encoding="utf-8"?>
<CustomerInfo>
  <UserName>Administrator</UserName>
  <CompanyName>微软中国</CompanyName>
  <MachineID>WS103</MachineID>
  <ToolID>ljRTAAAAKGU=</ToolID>
  <Data><![CDATA[bGpSVEFBQUFLR1U9]]></Data>
</CustomerInfo>
</file>

<file path=customXml/item80.xml><?xml version="1.0" encoding="utf-8"?>
<CustomerInfo>
  <UserName>Administrator</UserName>
  <CompanyName>微软中国</CompanyName>
  <MachineID>WS103</MachineID>
  <ToolID>ljRTAAAAKGU=</ToolID>
  <Data><![CDATA[bGpSVEFBQUFLR1U9]]></Data>
</CustomerInfo>
</file>

<file path=customXml/item81.xml><?xml version="1.0" encoding="utf-8"?>
<CustomerInfo>
  <UserName>Administrator</UserName>
  <CompanyName>微软中国</CompanyName>
  <MachineID>WS103</MachineID>
  <ToolID>ljRTAAAAKGU=</ToolID>
  <Data><![CDATA[bGpSVEFBQUFLR1U9]]></Data>
</CustomerInfo>
</file>

<file path=customXml/item82.xml><?xml version="1.0" encoding="utf-8"?>
<CustomerInfo>
  <UserName>Administrator</UserName>
  <CompanyName>微软中国</CompanyName>
  <MachineID>WS103</MachineID>
  <ToolID>ljRTAAAAKGU=</ToolID>
  <Data><![CDATA[bGpSVEFBQUFLR1U9]]></Data>
</CustomerInfo>
</file>

<file path=customXml/item83.xml><?xml version="1.0" encoding="utf-8"?>
<CustomerInfo>
  <UserName>Administrator</UserName>
  <CompanyName>微软中国</CompanyName>
  <MachineID>WS103</MachineID>
  <ToolID>ljRTAAAAKGU=</ToolID>
  <Data><![CDATA[bGpSVEFBQUFLR1U9]]></Data>
</CustomerInfo>
</file>

<file path=customXml/item84.xml><?xml version="1.0" encoding="utf-8"?>
<CustomerInfo>
  <UserName>Administrator</UserName>
  <CompanyName>微软中国</CompanyName>
  <MachineID>WS103</MachineID>
  <ToolID>ljRTAAAAKGU=</ToolID>
  <Data><![CDATA[bGpSVEFBQUFLR1U9]]></Data>
</CustomerInfo>
</file>

<file path=customXml/item85.xml><?xml version="1.0" encoding="utf-8"?>
<CustomerInfo>
  <UserName>Administrator</UserName>
  <CompanyName>微软中国</CompanyName>
  <MachineID>WS103</MachineID>
  <ToolID>ljRTAAAAKGU=</ToolID>
  <Data><![CDATA[bGpSVEFBQUFLR1U9]]></Data>
</CustomerInfo>
</file>

<file path=customXml/item86.xml><?xml version="1.0" encoding="utf-8"?>
<CustomerInfo>
  <UserName>Administrator</UserName>
  <CompanyName>微软中国</CompanyName>
  <MachineID>WS103</MachineID>
  <ToolID>ljRTAAAAKGU=</ToolID>
  <Data><![CDATA[bGpSVEFBQUFLR1U9]]></Data>
</CustomerInfo>
</file>

<file path=customXml/item87.xml><?xml version="1.0" encoding="utf-8"?>
<CustomerInfo>
  <UserName>Administrator</UserName>
  <CompanyName>微软中国</CompanyName>
  <MachineID>WS103</MachineID>
  <ToolID>ljRTAAAAKGU=</ToolID>
  <Data><![CDATA[bGpSVEFBQUFLR1U9]]></Data>
</CustomerInfo>
</file>

<file path=customXml/item88.xml><?xml version="1.0" encoding="utf-8"?>
<CustomerInfo>
  <UserName>Administrator</UserName>
  <CompanyName>微软中国</CompanyName>
  <MachineID>WS103</MachineID>
  <ToolID>ljRTAAAAKGU=</ToolID>
  <Data><![CDATA[bGpSVEFBQUFLR1U9]]></Data>
</CustomerInfo>
</file>

<file path=customXml/item89.xml><?xml version="1.0" encoding="utf-8"?>
<CustomerInfo>
  <UserName>Administrator</UserName>
  <CompanyName>微软中国</CompanyName>
  <MachineID>WS103</MachineID>
  <ToolID>ljRTAAAAKGU=</ToolID>
  <Data><![CDATA[bGpSVEFBQUFLR1U9]]></Data>
</CustomerInfo>
</file>

<file path=customXml/item9.xml><?xml version="1.0" encoding="utf-8"?>
<CustomerInfo>
  <UserName>Administrator</UserName>
  <CompanyName>微软中国</CompanyName>
  <MachineID>WS103</MachineID>
  <ToolID>ljRTAAAAKGU=</ToolID>
  <Data><![CDATA[bGpSVEFBQUFLR1U9]]></Data>
</CustomerInfo>
</file>

<file path=customXml/item90.xml><?xml version="1.0" encoding="utf-8"?>
<CustomerInfo>
  <UserName>Administrator</UserName>
  <CompanyName>微软中国</CompanyName>
  <MachineID>WS103</MachineID>
  <ToolID>ljRTAAAAKGU=</ToolID>
  <Data><![CDATA[bGpSVEFBQUFLR1U9]]></Data>
</CustomerInfo>
</file>

<file path=customXml/item91.xml><?xml version="1.0" encoding="utf-8"?>
<CustomerInfo>
  <UserName>Administrator</UserName>
  <CompanyName>微软中国</CompanyName>
  <MachineID>WS103</MachineID>
  <ToolID>ljRTAAAAKGU=</ToolID>
  <Data><![CDATA[bGpSVEFBQUFLR1U9]]></Data>
</CustomerInfo>
</file>

<file path=customXml/item92.xml><?xml version="1.0" encoding="utf-8"?>
<CustomerInfo>
  <UserName>Administrator</UserName>
  <CompanyName>微软中国</CompanyName>
  <MachineID>WS103</MachineID>
  <ToolID>ljRTAAAAKGU=</ToolID>
  <Data><![CDATA[bGpSVEFBQUFLR1U9]]></Data>
</CustomerInfo>
</file>

<file path=customXml/item93.xml><?xml version="1.0" encoding="utf-8"?>
<CustomerInfo>
  <UserName>Administrator</UserName>
  <CompanyName>微软中国</CompanyName>
  <MachineID>WS103</MachineID>
  <ToolID>ljRTAAAAKGU=</ToolID>
  <Data><![CDATA[bGpSVEFBQUFLR1U9]]></Data>
</CustomerInfo>
</file>

<file path=customXml/item94.xml><?xml version="1.0" encoding="utf-8"?>
<CustomerInfo>
  <UserName>Administrator</UserName>
  <CompanyName>微软中国</CompanyName>
  <MachineID>WS103</MachineID>
  <ToolID>ljRTAAAAKGU=</ToolID>
  <Data><![CDATA[bGpSVEFBQUFLR1U9]]></Data>
</CustomerInfo>
</file>

<file path=customXml/item95.xml><?xml version="1.0" encoding="utf-8"?>
<CustomerInfo>
  <UserName>Administrator</UserName>
  <CompanyName>微软中国</CompanyName>
  <MachineID>WS103</MachineID>
  <ToolID>ljRTAAAAKGU=</ToolID>
  <Data><![CDATA[bGpSVEFBQUFLR1U9]]></Data>
</CustomerInfo>
</file>

<file path=customXml/item96.xml><?xml version="1.0" encoding="utf-8"?>
<CustomerInfo>
  <UserName>Administrator</UserName>
  <CompanyName>微软中国</CompanyName>
  <MachineID>WS103</MachineID>
  <ToolID>ljRTAAAAKGU=</ToolID>
  <Data><![CDATA[bGpSVEFBQUFLR1U9]]></Data>
</CustomerInfo>
</file>

<file path=customXml/item97.xml><?xml version="1.0" encoding="utf-8"?>
<CustomerInfo>
  <UserName>Administrator</UserName>
  <CompanyName>微软中国</CompanyName>
  <MachineID>WS103</MachineID>
  <ToolID>ljRTAAAAKGU=</ToolID>
  <Data><![CDATA[bGpSVEFBQUFLR1U9]]></Data>
</CustomerInfo>
</file>

<file path=customXml/item98.xml><?xml version="1.0" encoding="utf-8"?>
<CustomerInfo>
  <UserName>Administrator</UserName>
  <CompanyName>微软中国</CompanyName>
  <MachineID>WS103</MachineID>
  <ToolID>ljRTAAAAKGU=</ToolID>
  <Data><![CDATA[bGpSVEFBQUFLR1U9]]></Data>
</CustomerInfo>
</file>

<file path=customXml/item99.xml><?xml version="1.0" encoding="utf-8"?>
<CustomerInfo>
  <UserName>Administrator</UserName>
  <CompanyName>微软中国</CompanyName>
  <MachineID>WS103</MachineID>
  <ToolID>ljRTAAAAKGU=</ToolID>
  <Data><![CDATA[bGpSVEFBQUFLR1U9]]></Data>
</CustomerInfo>
</file>

<file path=customXml/itemProps1.xml><?xml version="1.0" encoding="utf-8"?>
<ds:datastoreItem xmlns:ds="http://schemas.openxmlformats.org/officeDocument/2006/customXml" ds:itemID="{AB5B3F40-15A1-4BBC-9C83-32DE7DF66A5E}">
  <ds:schemaRefs/>
</ds:datastoreItem>
</file>

<file path=customXml/itemProps10.xml><?xml version="1.0" encoding="utf-8"?>
<ds:datastoreItem xmlns:ds="http://schemas.openxmlformats.org/officeDocument/2006/customXml" ds:itemID="{5DDD9331-843A-408A-8942-10C6FBE0FF59}">
  <ds:schemaRefs/>
</ds:datastoreItem>
</file>

<file path=customXml/itemProps100.xml><?xml version="1.0" encoding="utf-8"?>
<ds:datastoreItem xmlns:ds="http://schemas.openxmlformats.org/officeDocument/2006/customXml" ds:itemID="{30D55083-4B9E-4E74-851D-7E2C081584F4}">
  <ds:schemaRefs/>
</ds:datastoreItem>
</file>

<file path=customXml/itemProps101.xml><?xml version="1.0" encoding="utf-8"?>
<ds:datastoreItem xmlns:ds="http://schemas.openxmlformats.org/officeDocument/2006/customXml" ds:itemID="{CD6DB4C0-F225-47DF-B26B-926B23A1B0D7}">
  <ds:schemaRefs/>
</ds:datastoreItem>
</file>

<file path=customXml/itemProps102.xml><?xml version="1.0" encoding="utf-8"?>
<ds:datastoreItem xmlns:ds="http://schemas.openxmlformats.org/officeDocument/2006/customXml" ds:itemID="{9482625F-7F79-4CD1-8FE4-5EE76FE45A49}">
  <ds:schemaRefs/>
</ds:datastoreItem>
</file>

<file path=customXml/itemProps103.xml><?xml version="1.0" encoding="utf-8"?>
<ds:datastoreItem xmlns:ds="http://schemas.openxmlformats.org/officeDocument/2006/customXml" ds:itemID="{733C523B-50AA-45A7-A3F4-E57932773972}">
  <ds:schemaRefs/>
</ds:datastoreItem>
</file>

<file path=customXml/itemProps104.xml><?xml version="1.0" encoding="utf-8"?>
<ds:datastoreItem xmlns:ds="http://schemas.openxmlformats.org/officeDocument/2006/customXml" ds:itemID="{25C49902-3758-4926-B474-4A2EBC0F792C}">
  <ds:schemaRefs/>
</ds:datastoreItem>
</file>

<file path=customXml/itemProps105.xml><?xml version="1.0" encoding="utf-8"?>
<ds:datastoreItem xmlns:ds="http://schemas.openxmlformats.org/officeDocument/2006/customXml" ds:itemID="{690AB3BE-547E-4474-A1D8-12094EC436B5}">
  <ds:schemaRefs/>
</ds:datastoreItem>
</file>

<file path=customXml/itemProps106.xml><?xml version="1.0" encoding="utf-8"?>
<ds:datastoreItem xmlns:ds="http://schemas.openxmlformats.org/officeDocument/2006/customXml" ds:itemID="{F74B1E3F-C10A-4526-8FDF-A4B2C590EA9B}">
  <ds:schemaRefs/>
</ds:datastoreItem>
</file>

<file path=customXml/itemProps107.xml><?xml version="1.0" encoding="utf-8"?>
<ds:datastoreItem xmlns:ds="http://schemas.openxmlformats.org/officeDocument/2006/customXml" ds:itemID="{AFBBE67A-2CCC-4982-8D06-BF077CC27CFB}">
  <ds:schemaRefs/>
</ds:datastoreItem>
</file>

<file path=customXml/itemProps108.xml><?xml version="1.0" encoding="utf-8"?>
<ds:datastoreItem xmlns:ds="http://schemas.openxmlformats.org/officeDocument/2006/customXml" ds:itemID="{DC0A55B3-5382-4A9D-A8A1-E9DB6314302E}">
  <ds:schemaRefs/>
</ds:datastoreItem>
</file>

<file path=customXml/itemProps109.xml><?xml version="1.0" encoding="utf-8"?>
<ds:datastoreItem xmlns:ds="http://schemas.openxmlformats.org/officeDocument/2006/customXml" ds:itemID="{E0C26EBB-0F9F-4F3D-BE29-2644A13052A2}">
  <ds:schemaRefs/>
</ds:datastoreItem>
</file>

<file path=customXml/itemProps11.xml><?xml version="1.0" encoding="utf-8"?>
<ds:datastoreItem xmlns:ds="http://schemas.openxmlformats.org/officeDocument/2006/customXml" ds:itemID="{6426FCC3-D622-4FE5-A648-331E6AEA1860}">
  <ds:schemaRefs/>
</ds:datastoreItem>
</file>

<file path=customXml/itemProps110.xml><?xml version="1.0" encoding="utf-8"?>
<ds:datastoreItem xmlns:ds="http://schemas.openxmlformats.org/officeDocument/2006/customXml" ds:itemID="{AFFD33B0-D8A8-4A67-AC8A-353D97FE0FE6}">
  <ds:schemaRefs/>
</ds:datastoreItem>
</file>

<file path=customXml/itemProps111.xml><?xml version="1.0" encoding="utf-8"?>
<ds:datastoreItem xmlns:ds="http://schemas.openxmlformats.org/officeDocument/2006/customXml" ds:itemID="{0929FD73-EFFF-4F8C-9861-701E3DF366CA}">
  <ds:schemaRefs/>
</ds:datastoreItem>
</file>

<file path=customXml/itemProps112.xml><?xml version="1.0" encoding="utf-8"?>
<ds:datastoreItem xmlns:ds="http://schemas.openxmlformats.org/officeDocument/2006/customXml" ds:itemID="{FEE17034-D550-4F8B-ABE0-A31942324AE8}">
  <ds:schemaRefs/>
</ds:datastoreItem>
</file>

<file path=customXml/itemProps113.xml><?xml version="1.0" encoding="utf-8"?>
<ds:datastoreItem xmlns:ds="http://schemas.openxmlformats.org/officeDocument/2006/customXml" ds:itemID="{3FDC4314-BB61-421F-A660-74BF55D5BB69}">
  <ds:schemaRefs/>
</ds:datastoreItem>
</file>

<file path=customXml/itemProps114.xml><?xml version="1.0" encoding="utf-8"?>
<ds:datastoreItem xmlns:ds="http://schemas.openxmlformats.org/officeDocument/2006/customXml" ds:itemID="{856F7F70-5B55-4477-B5B1-E7C7314CB7CF}">
  <ds:schemaRefs/>
</ds:datastoreItem>
</file>

<file path=customXml/itemProps115.xml><?xml version="1.0" encoding="utf-8"?>
<ds:datastoreItem xmlns:ds="http://schemas.openxmlformats.org/officeDocument/2006/customXml" ds:itemID="{D45824E5-32F2-4DCD-B06B-3DF88C2D3B10}">
  <ds:schemaRefs/>
</ds:datastoreItem>
</file>

<file path=customXml/itemProps116.xml><?xml version="1.0" encoding="utf-8"?>
<ds:datastoreItem xmlns:ds="http://schemas.openxmlformats.org/officeDocument/2006/customXml" ds:itemID="{A7E287B0-2B60-4723-A7AE-16C2957E829A}">
  <ds:schemaRefs/>
</ds:datastoreItem>
</file>

<file path=customXml/itemProps117.xml><?xml version="1.0" encoding="utf-8"?>
<ds:datastoreItem xmlns:ds="http://schemas.openxmlformats.org/officeDocument/2006/customXml" ds:itemID="{FB570300-3621-495E-9DFF-89508CE3C30D}">
  <ds:schemaRefs/>
</ds:datastoreItem>
</file>

<file path=customXml/itemProps118.xml><?xml version="1.0" encoding="utf-8"?>
<ds:datastoreItem xmlns:ds="http://schemas.openxmlformats.org/officeDocument/2006/customXml" ds:itemID="{27BDC43F-0381-4975-B771-0A2EB4BAE3A4}">
  <ds:schemaRefs/>
</ds:datastoreItem>
</file>

<file path=customXml/itemProps119.xml><?xml version="1.0" encoding="utf-8"?>
<ds:datastoreItem xmlns:ds="http://schemas.openxmlformats.org/officeDocument/2006/customXml" ds:itemID="{39674F0C-9B9A-41C7-B434-15A9F55BB7A3}">
  <ds:schemaRefs/>
</ds:datastoreItem>
</file>

<file path=customXml/itemProps12.xml><?xml version="1.0" encoding="utf-8"?>
<ds:datastoreItem xmlns:ds="http://schemas.openxmlformats.org/officeDocument/2006/customXml" ds:itemID="{6B0A8094-239C-4923-9095-3CCE710DB24E}">
  <ds:schemaRefs/>
</ds:datastoreItem>
</file>

<file path=customXml/itemProps120.xml><?xml version="1.0" encoding="utf-8"?>
<ds:datastoreItem xmlns:ds="http://schemas.openxmlformats.org/officeDocument/2006/customXml" ds:itemID="{13A7FBFF-66E5-46F1-92F8-DBE08EE18696}">
  <ds:schemaRefs/>
</ds:datastoreItem>
</file>

<file path=customXml/itemProps121.xml><?xml version="1.0" encoding="utf-8"?>
<ds:datastoreItem xmlns:ds="http://schemas.openxmlformats.org/officeDocument/2006/customXml" ds:itemID="{D0481967-AA3F-4609-A980-03229C9B3E28}">
  <ds:schemaRefs/>
</ds:datastoreItem>
</file>

<file path=customXml/itemProps122.xml><?xml version="1.0" encoding="utf-8"?>
<ds:datastoreItem xmlns:ds="http://schemas.openxmlformats.org/officeDocument/2006/customXml" ds:itemID="{50D52669-AB44-4BF1-B146-102BBA0A6FE9}">
  <ds:schemaRefs/>
</ds:datastoreItem>
</file>

<file path=customXml/itemProps123.xml><?xml version="1.0" encoding="utf-8"?>
<ds:datastoreItem xmlns:ds="http://schemas.openxmlformats.org/officeDocument/2006/customXml" ds:itemID="{739005FD-FBD7-4A49-B07E-7D361B9BDE99}">
  <ds:schemaRefs/>
</ds:datastoreItem>
</file>

<file path=customXml/itemProps124.xml><?xml version="1.0" encoding="utf-8"?>
<ds:datastoreItem xmlns:ds="http://schemas.openxmlformats.org/officeDocument/2006/customXml" ds:itemID="{F5ED5073-6D85-48B9-81FA-5B17107F00DD}">
  <ds:schemaRefs/>
</ds:datastoreItem>
</file>

<file path=customXml/itemProps125.xml><?xml version="1.0" encoding="utf-8"?>
<ds:datastoreItem xmlns:ds="http://schemas.openxmlformats.org/officeDocument/2006/customXml" ds:itemID="{D9BAFD0C-5E4E-4258-B6D0-C6DEB7BCC3D9}">
  <ds:schemaRefs/>
</ds:datastoreItem>
</file>

<file path=customXml/itemProps126.xml><?xml version="1.0" encoding="utf-8"?>
<ds:datastoreItem xmlns:ds="http://schemas.openxmlformats.org/officeDocument/2006/customXml" ds:itemID="{989B1418-79DC-4224-8664-55765AEEBCAE}">
  <ds:schemaRefs/>
</ds:datastoreItem>
</file>

<file path=customXml/itemProps127.xml><?xml version="1.0" encoding="utf-8"?>
<ds:datastoreItem xmlns:ds="http://schemas.openxmlformats.org/officeDocument/2006/customXml" ds:itemID="{CB0D844F-F494-491E-B25C-C114608229D3}">
  <ds:schemaRefs/>
</ds:datastoreItem>
</file>

<file path=customXml/itemProps128.xml><?xml version="1.0" encoding="utf-8"?>
<ds:datastoreItem xmlns:ds="http://schemas.openxmlformats.org/officeDocument/2006/customXml" ds:itemID="{DEE0E3D2-D30C-4A21-BB13-7BC5B8B0AD04}">
  <ds:schemaRefs/>
</ds:datastoreItem>
</file>

<file path=customXml/itemProps129.xml><?xml version="1.0" encoding="utf-8"?>
<ds:datastoreItem xmlns:ds="http://schemas.openxmlformats.org/officeDocument/2006/customXml" ds:itemID="{7E5BF84A-3FA1-4B1C-B12D-7AC41438BB67}">
  <ds:schemaRefs/>
</ds:datastoreItem>
</file>

<file path=customXml/itemProps13.xml><?xml version="1.0" encoding="utf-8"?>
<ds:datastoreItem xmlns:ds="http://schemas.openxmlformats.org/officeDocument/2006/customXml" ds:itemID="{99FDCBE0-37A0-4A50-8708-4D1DCB8478D1}">
  <ds:schemaRefs/>
</ds:datastoreItem>
</file>

<file path=customXml/itemProps130.xml><?xml version="1.0" encoding="utf-8"?>
<ds:datastoreItem xmlns:ds="http://schemas.openxmlformats.org/officeDocument/2006/customXml" ds:itemID="{3D4488D6-0117-40FC-98E8-A98A672F0787}">
  <ds:schemaRefs/>
</ds:datastoreItem>
</file>

<file path=customXml/itemProps131.xml><?xml version="1.0" encoding="utf-8"?>
<ds:datastoreItem xmlns:ds="http://schemas.openxmlformats.org/officeDocument/2006/customXml" ds:itemID="{CA5D1428-74ED-4304-A4B0-3A5A001BF93C}">
  <ds:schemaRefs/>
</ds:datastoreItem>
</file>

<file path=customXml/itemProps132.xml><?xml version="1.0" encoding="utf-8"?>
<ds:datastoreItem xmlns:ds="http://schemas.openxmlformats.org/officeDocument/2006/customXml" ds:itemID="{3C4D4CB2-8371-47EE-A1F0-58A254C61F4C}">
  <ds:schemaRefs/>
</ds:datastoreItem>
</file>

<file path=customXml/itemProps133.xml><?xml version="1.0" encoding="utf-8"?>
<ds:datastoreItem xmlns:ds="http://schemas.openxmlformats.org/officeDocument/2006/customXml" ds:itemID="{4D667D3A-773E-474E-838B-212B5555E115}">
  <ds:schemaRefs/>
</ds:datastoreItem>
</file>

<file path=customXml/itemProps134.xml><?xml version="1.0" encoding="utf-8"?>
<ds:datastoreItem xmlns:ds="http://schemas.openxmlformats.org/officeDocument/2006/customXml" ds:itemID="{2BC14A2F-3026-47B3-ADAA-BF1D74B4DF17}">
  <ds:schemaRefs/>
</ds:datastoreItem>
</file>

<file path=customXml/itemProps135.xml><?xml version="1.0" encoding="utf-8"?>
<ds:datastoreItem xmlns:ds="http://schemas.openxmlformats.org/officeDocument/2006/customXml" ds:itemID="{6D99B756-DE93-4CB1-B2E0-935398B41D3D}">
  <ds:schemaRefs/>
</ds:datastoreItem>
</file>

<file path=customXml/itemProps136.xml><?xml version="1.0" encoding="utf-8"?>
<ds:datastoreItem xmlns:ds="http://schemas.openxmlformats.org/officeDocument/2006/customXml" ds:itemID="{828F3767-8481-488D-B4C8-DFCCAF84F24C}">
  <ds:schemaRefs/>
</ds:datastoreItem>
</file>

<file path=customXml/itemProps137.xml><?xml version="1.0" encoding="utf-8"?>
<ds:datastoreItem xmlns:ds="http://schemas.openxmlformats.org/officeDocument/2006/customXml" ds:itemID="{9EA8C25D-0D62-47EA-8EF6-20B3E6B89024}">
  <ds:schemaRefs/>
</ds:datastoreItem>
</file>

<file path=customXml/itemProps138.xml><?xml version="1.0" encoding="utf-8"?>
<ds:datastoreItem xmlns:ds="http://schemas.openxmlformats.org/officeDocument/2006/customXml" ds:itemID="{24931292-EF4E-4B6F-AB9E-1BFC32AC9388}">
  <ds:schemaRefs/>
</ds:datastoreItem>
</file>

<file path=customXml/itemProps139.xml><?xml version="1.0" encoding="utf-8"?>
<ds:datastoreItem xmlns:ds="http://schemas.openxmlformats.org/officeDocument/2006/customXml" ds:itemID="{A9ED77A7-FAD7-49DC-807B-E8F5F8B6A841}">
  <ds:schemaRefs/>
</ds:datastoreItem>
</file>

<file path=customXml/itemProps14.xml><?xml version="1.0" encoding="utf-8"?>
<ds:datastoreItem xmlns:ds="http://schemas.openxmlformats.org/officeDocument/2006/customXml" ds:itemID="{F15CB368-396A-4BE9-B569-C0D65E6D2D6A}">
  <ds:schemaRefs/>
</ds:datastoreItem>
</file>

<file path=customXml/itemProps15.xml><?xml version="1.0" encoding="utf-8"?>
<ds:datastoreItem xmlns:ds="http://schemas.openxmlformats.org/officeDocument/2006/customXml" ds:itemID="{ED1B8981-0C54-4A30-AB0E-F404B9CEB58E}">
  <ds:schemaRefs/>
</ds:datastoreItem>
</file>

<file path=customXml/itemProps16.xml><?xml version="1.0" encoding="utf-8"?>
<ds:datastoreItem xmlns:ds="http://schemas.openxmlformats.org/officeDocument/2006/customXml" ds:itemID="{92EDCC88-5E6B-4060-A10B-50EBFFB6E7B1}">
  <ds:schemaRefs/>
</ds:datastoreItem>
</file>

<file path=customXml/itemProps17.xml><?xml version="1.0" encoding="utf-8"?>
<ds:datastoreItem xmlns:ds="http://schemas.openxmlformats.org/officeDocument/2006/customXml" ds:itemID="{0B85215D-216F-49E9-BA0C-2DA1855F1B29}">
  <ds:schemaRefs/>
</ds:datastoreItem>
</file>

<file path=customXml/itemProps18.xml><?xml version="1.0" encoding="utf-8"?>
<ds:datastoreItem xmlns:ds="http://schemas.openxmlformats.org/officeDocument/2006/customXml" ds:itemID="{7FAF8D82-E481-4C52-BE73-AD873F627D41}">
  <ds:schemaRefs/>
</ds:datastoreItem>
</file>

<file path=customXml/itemProps19.xml><?xml version="1.0" encoding="utf-8"?>
<ds:datastoreItem xmlns:ds="http://schemas.openxmlformats.org/officeDocument/2006/customXml" ds:itemID="{8F87489F-4EA8-4C20-A32B-2C42221E51EB}">
  <ds:schemaRefs/>
</ds:datastoreItem>
</file>

<file path=customXml/itemProps2.xml><?xml version="1.0" encoding="utf-8"?>
<ds:datastoreItem xmlns:ds="http://schemas.openxmlformats.org/officeDocument/2006/customXml" ds:itemID="{6CE752E6-7881-45B7-852D-DA0E5ACEC15C}">
  <ds:schemaRefs/>
</ds:datastoreItem>
</file>

<file path=customXml/itemProps20.xml><?xml version="1.0" encoding="utf-8"?>
<ds:datastoreItem xmlns:ds="http://schemas.openxmlformats.org/officeDocument/2006/customXml" ds:itemID="{E630BE8D-D6F3-4770-8F97-1E37F615E278}">
  <ds:schemaRefs/>
</ds:datastoreItem>
</file>

<file path=customXml/itemProps21.xml><?xml version="1.0" encoding="utf-8"?>
<ds:datastoreItem xmlns:ds="http://schemas.openxmlformats.org/officeDocument/2006/customXml" ds:itemID="{47CF83F1-ADAE-4E52-A5A0-EFA21CEF12F8}">
  <ds:schemaRefs/>
</ds:datastoreItem>
</file>

<file path=customXml/itemProps22.xml><?xml version="1.0" encoding="utf-8"?>
<ds:datastoreItem xmlns:ds="http://schemas.openxmlformats.org/officeDocument/2006/customXml" ds:itemID="{4BCA3DBB-A04E-400F-8C0C-1D58FE01C200}">
  <ds:schemaRefs/>
</ds:datastoreItem>
</file>

<file path=customXml/itemProps23.xml><?xml version="1.0" encoding="utf-8"?>
<ds:datastoreItem xmlns:ds="http://schemas.openxmlformats.org/officeDocument/2006/customXml" ds:itemID="{70A73C53-2F64-4276-A5DC-69BC68534958}">
  <ds:schemaRefs/>
</ds:datastoreItem>
</file>

<file path=customXml/itemProps24.xml><?xml version="1.0" encoding="utf-8"?>
<ds:datastoreItem xmlns:ds="http://schemas.openxmlformats.org/officeDocument/2006/customXml" ds:itemID="{08506C15-8E24-4696-95A7-122A0E86CB74}">
  <ds:schemaRefs/>
</ds:datastoreItem>
</file>

<file path=customXml/itemProps25.xml><?xml version="1.0" encoding="utf-8"?>
<ds:datastoreItem xmlns:ds="http://schemas.openxmlformats.org/officeDocument/2006/customXml" ds:itemID="{8E84B9C9-2B3D-4737-B255-33442C2733C4}">
  <ds:schemaRefs/>
</ds:datastoreItem>
</file>

<file path=customXml/itemProps26.xml><?xml version="1.0" encoding="utf-8"?>
<ds:datastoreItem xmlns:ds="http://schemas.openxmlformats.org/officeDocument/2006/customXml" ds:itemID="{975F9D63-81CB-44AB-B17D-4C3754687734}">
  <ds:schemaRefs/>
</ds:datastoreItem>
</file>

<file path=customXml/itemProps27.xml><?xml version="1.0" encoding="utf-8"?>
<ds:datastoreItem xmlns:ds="http://schemas.openxmlformats.org/officeDocument/2006/customXml" ds:itemID="{880C4331-2D78-45F9-8AC3-51695DCD6F5B}">
  <ds:schemaRefs/>
</ds:datastoreItem>
</file>

<file path=customXml/itemProps28.xml><?xml version="1.0" encoding="utf-8"?>
<ds:datastoreItem xmlns:ds="http://schemas.openxmlformats.org/officeDocument/2006/customXml" ds:itemID="{5B0AB062-B554-4899-9C74-3AF6CD255D1B}">
  <ds:schemaRefs/>
</ds:datastoreItem>
</file>

<file path=customXml/itemProps29.xml><?xml version="1.0" encoding="utf-8"?>
<ds:datastoreItem xmlns:ds="http://schemas.openxmlformats.org/officeDocument/2006/customXml" ds:itemID="{667900F2-499C-47EB-B36D-10EDB9B87D9C}">
  <ds:schemaRefs/>
</ds:datastoreItem>
</file>

<file path=customXml/itemProps3.xml><?xml version="1.0" encoding="utf-8"?>
<ds:datastoreItem xmlns:ds="http://schemas.openxmlformats.org/officeDocument/2006/customXml" ds:itemID="{DE246826-2434-4ECD-AAFC-441AC8EC47E4}">
  <ds:schemaRefs/>
</ds:datastoreItem>
</file>

<file path=customXml/itemProps30.xml><?xml version="1.0" encoding="utf-8"?>
<ds:datastoreItem xmlns:ds="http://schemas.openxmlformats.org/officeDocument/2006/customXml" ds:itemID="{D85BDD49-3ACA-4481-A291-D42F81458C2E}">
  <ds:schemaRefs/>
</ds:datastoreItem>
</file>

<file path=customXml/itemProps31.xml><?xml version="1.0" encoding="utf-8"?>
<ds:datastoreItem xmlns:ds="http://schemas.openxmlformats.org/officeDocument/2006/customXml" ds:itemID="{C5A0D809-BAA2-402A-A999-E96F16F0236B}">
  <ds:schemaRefs/>
</ds:datastoreItem>
</file>

<file path=customXml/itemProps32.xml><?xml version="1.0" encoding="utf-8"?>
<ds:datastoreItem xmlns:ds="http://schemas.openxmlformats.org/officeDocument/2006/customXml" ds:itemID="{6B6DE7CE-D069-4334-9512-0C71444D8ECC}">
  <ds:schemaRefs/>
</ds:datastoreItem>
</file>

<file path=customXml/itemProps33.xml><?xml version="1.0" encoding="utf-8"?>
<ds:datastoreItem xmlns:ds="http://schemas.openxmlformats.org/officeDocument/2006/customXml" ds:itemID="{B5F9FEAB-B92F-4032-B086-9B8C5BC08924}">
  <ds:schemaRefs/>
</ds:datastoreItem>
</file>

<file path=customXml/itemProps34.xml><?xml version="1.0" encoding="utf-8"?>
<ds:datastoreItem xmlns:ds="http://schemas.openxmlformats.org/officeDocument/2006/customXml" ds:itemID="{E801ECA0-DCC5-444E-8381-77681DE514AF}">
  <ds:schemaRefs/>
</ds:datastoreItem>
</file>

<file path=customXml/itemProps35.xml><?xml version="1.0" encoding="utf-8"?>
<ds:datastoreItem xmlns:ds="http://schemas.openxmlformats.org/officeDocument/2006/customXml" ds:itemID="{445F7589-B34D-42E9-BA14-7DF108A0F82B}">
  <ds:schemaRefs/>
</ds:datastoreItem>
</file>

<file path=customXml/itemProps36.xml><?xml version="1.0" encoding="utf-8"?>
<ds:datastoreItem xmlns:ds="http://schemas.openxmlformats.org/officeDocument/2006/customXml" ds:itemID="{4271DC20-ACBF-43E5-B5E2-9B9A2AF2675E}">
  <ds:schemaRefs/>
</ds:datastoreItem>
</file>

<file path=customXml/itemProps37.xml><?xml version="1.0" encoding="utf-8"?>
<ds:datastoreItem xmlns:ds="http://schemas.openxmlformats.org/officeDocument/2006/customXml" ds:itemID="{33E88493-564D-444A-8458-599DDACED524}">
  <ds:schemaRefs/>
</ds:datastoreItem>
</file>

<file path=customXml/itemProps38.xml><?xml version="1.0" encoding="utf-8"?>
<ds:datastoreItem xmlns:ds="http://schemas.openxmlformats.org/officeDocument/2006/customXml" ds:itemID="{2AB98784-36ED-4A17-8104-1FCC3BE6B7AF}">
  <ds:schemaRefs/>
</ds:datastoreItem>
</file>

<file path=customXml/itemProps39.xml><?xml version="1.0" encoding="utf-8"?>
<ds:datastoreItem xmlns:ds="http://schemas.openxmlformats.org/officeDocument/2006/customXml" ds:itemID="{47493AA5-E715-4C1C-997A-3C926546DE31}">
  <ds:schemaRefs/>
</ds:datastoreItem>
</file>

<file path=customXml/itemProps4.xml><?xml version="1.0" encoding="utf-8"?>
<ds:datastoreItem xmlns:ds="http://schemas.openxmlformats.org/officeDocument/2006/customXml" ds:itemID="{E69AB95E-91D2-44F8-B231-A7C23ACB479B}">
  <ds:schemaRefs/>
</ds:datastoreItem>
</file>

<file path=customXml/itemProps40.xml><?xml version="1.0" encoding="utf-8"?>
<ds:datastoreItem xmlns:ds="http://schemas.openxmlformats.org/officeDocument/2006/customXml" ds:itemID="{C5AB1C3A-B5CF-4AE6-B254-1231FC4880D8}">
  <ds:schemaRefs/>
</ds:datastoreItem>
</file>

<file path=customXml/itemProps41.xml><?xml version="1.0" encoding="utf-8"?>
<ds:datastoreItem xmlns:ds="http://schemas.openxmlformats.org/officeDocument/2006/customXml" ds:itemID="{3752CA7C-EFCD-4A83-866B-2A887DB30A72}">
  <ds:schemaRefs/>
</ds:datastoreItem>
</file>

<file path=customXml/itemProps42.xml><?xml version="1.0" encoding="utf-8"?>
<ds:datastoreItem xmlns:ds="http://schemas.openxmlformats.org/officeDocument/2006/customXml" ds:itemID="{73159E9A-3B50-4274-BF32-455BCC48C3D6}">
  <ds:schemaRefs/>
</ds:datastoreItem>
</file>

<file path=customXml/itemProps43.xml><?xml version="1.0" encoding="utf-8"?>
<ds:datastoreItem xmlns:ds="http://schemas.openxmlformats.org/officeDocument/2006/customXml" ds:itemID="{5E62574E-AE72-4CD5-9F41-E0FA64CA5C54}">
  <ds:schemaRefs/>
</ds:datastoreItem>
</file>

<file path=customXml/itemProps44.xml><?xml version="1.0" encoding="utf-8"?>
<ds:datastoreItem xmlns:ds="http://schemas.openxmlformats.org/officeDocument/2006/customXml" ds:itemID="{AE550420-E51D-4817-8DA3-58328AA42F6D}">
  <ds:schemaRefs/>
</ds:datastoreItem>
</file>

<file path=customXml/itemProps45.xml><?xml version="1.0" encoding="utf-8"?>
<ds:datastoreItem xmlns:ds="http://schemas.openxmlformats.org/officeDocument/2006/customXml" ds:itemID="{F394DC85-6D21-4A9B-9DAE-8F26C639B3F5}">
  <ds:schemaRefs/>
</ds:datastoreItem>
</file>

<file path=customXml/itemProps46.xml><?xml version="1.0" encoding="utf-8"?>
<ds:datastoreItem xmlns:ds="http://schemas.openxmlformats.org/officeDocument/2006/customXml" ds:itemID="{D1A4632B-B62C-4FB0-A7F1-8EC236F82071}">
  <ds:schemaRefs/>
</ds:datastoreItem>
</file>

<file path=customXml/itemProps47.xml><?xml version="1.0" encoding="utf-8"?>
<ds:datastoreItem xmlns:ds="http://schemas.openxmlformats.org/officeDocument/2006/customXml" ds:itemID="{7910ABE6-8EA3-4160-9648-D526AF0B4ECC}">
  <ds:schemaRefs/>
</ds:datastoreItem>
</file>

<file path=customXml/itemProps48.xml><?xml version="1.0" encoding="utf-8"?>
<ds:datastoreItem xmlns:ds="http://schemas.openxmlformats.org/officeDocument/2006/customXml" ds:itemID="{A22066D8-1D39-4265-BD03-72C44AB5219B}">
  <ds:schemaRefs/>
</ds:datastoreItem>
</file>

<file path=customXml/itemProps49.xml><?xml version="1.0" encoding="utf-8"?>
<ds:datastoreItem xmlns:ds="http://schemas.openxmlformats.org/officeDocument/2006/customXml" ds:itemID="{8F4A0B54-3414-4358-B9A7-F6DA221BB3B1}">
  <ds:schemaRefs/>
</ds:datastoreItem>
</file>

<file path=customXml/itemProps5.xml><?xml version="1.0" encoding="utf-8"?>
<ds:datastoreItem xmlns:ds="http://schemas.openxmlformats.org/officeDocument/2006/customXml" ds:itemID="{34DC109F-8D03-47A5-908A-184783ACEEB1}">
  <ds:schemaRefs/>
</ds:datastoreItem>
</file>

<file path=customXml/itemProps50.xml><?xml version="1.0" encoding="utf-8"?>
<ds:datastoreItem xmlns:ds="http://schemas.openxmlformats.org/officeDocument/2006/customXml" ds:itemID="{44FB9FD0-4409-4FD3-B95F-87A5E59700FC}">
  <ds:schemaRefs/>
</ds:datastoreItem>
</file>

<file path=customXml/itemProps51.xml><?xml version="1.0" encoding="utf-8"?>
<ds:datastoreItem xmlns:ds="http://schemas.openxmlformats.org/officeDocument/2006/customXml" ds:itemID="{66B2042D-40E0-4402-A5AE-0F186651A4F6}">
  <ds:schemaRefs/>
</ds:datastoreItem>
</file>

<file path=customXml/itemProps52.xml><?xml version="1.0" encoding="utf-8"?>
<ds:datastoreItem xmlns:ds="http://schemas.openxmlformats.org/officeDocument/2006/customXml" ds:itemID="{572BD75E-9317-484E-A4F5-62308B9D8D9C}">
  <ds:schemaRefs/>
</ds:datastoreItem>
</file>

<file path=customXml/itemProps53.xml><?xml version="1.0" encoding="utf-8"?>
<ds:datastoreItem xmlns:ds="http://schemas.openxmlformats.org/officeDocument/2006/customXml" ds:itemID="{6F5298F2-307F-4205-8C0B-A69C970551FA}">
  <ds:schemaRefs/>
</ds:datastoreItem>
</file>

<file path=customXml/itemProps54.xml><?xml version="1.0" encoding="utf-8"?>
<ds:datastoreItem xmlns:ds="http://schemas.openxmlformats.org/officeDocument/2006/customXml" ds:itemID="{283FC4A0-64B3-48D3-8F9E-625F72FCEAC6}">
  <ds:schemaRefs/>
</ds:datastoreItem>
</file>

<file path=customXml/itemProps55.xml><?xml version="1.0" encoding="utf-8"?>
<ds:datastoreItem xmlns:ds="http://schemas.openxmlformats.org/officeDocument/2006/customXml" ds:itemID="{3AE01340-91C6-431C-ADDB-D8EAF664D1CA}">
  <ds:schemaRefs/>
</ds:datastoreItem>
</file>

<file path=customXml/itemProps56.xml><?xml version="1.0" encoding="utf-8"?>
<ds:datastoreItem xmlns:ds="http://schemas.openxmlformats.org/officeDocument/2006/customXml" ds:itemID="{F5C2D4B9-8759-4A31-926B-8FF11990B02D}">
  <ds:schemaRefs/>
</ds:datastoreItem>
</file>

<file path=customXml/itemProps57.xml><?xml version="1.0" encoding="utf-8"?>
<ds:datastoreItem xmlns:ds="http://schemas.openxmlformats.org/officeDocument/2006/customXml" ds:itemID="{5A7091D5-8B00-4EA5-B0BF-25EBBE9F6E1A}">
  <ds:schemaRefs/>
</ds:datastoreItem>
</file>

<file path=customXml/itemProps58.xml><?xml version="1.0" encoding="utf-8"?>
<ds:datastoreItem xmlns:ds="http://schemas.openxmlformats.org/officeDocument/2006/customXml" ds:itemID="{976C97C3-8A2D-4CBA-86A1-A0D3760024DF}">
  <ds:schemaRefs/>
</ds:datastoreItem>
</file>

<file path=customXml/itemProps59.xml><?xml version="1.0" encoding="utf-8"?>
<ds:datastoreItem xmlns:ds="http://schemas.openxmlformats.org/officeDocument/2006/customXml" ds:itemID="{3D2B395A-47A1-48E7-BD29-DCBAE89FB304}">
  <ds:schemaRefs/>
</ds:datastoreItem>
</file>

<file path=customXml/itemProps6.xml><?xml version="1.0" encoding="utf-8"?>
<ds:datastoreItem xmlns:ds="http://schemas.openxmlformats.org/officeDocument/2006/customXml" ds:itemID="{6F94B115-3065-498F-94A9-3A562AFD00EC}">
  <ds:schemaRefs/>
</ds:datastoreItem>
</file>

<file path=customXml/itemProps60.xml><?xml version="1.0" encoding="utf-8"?>
<ds:datastoreItem xmlns:ds="http://schemas.openxmlformats.org/officeDocument/2006/customXml" ds:itemID="{D73ACAB8-9C75-4BEF-B3D4-2C3CCBE5A0EB}">
  <ds:schemaRefs/>
</ds:datastoreItem>
</file>

<file path=customXml/itemProps61.xml><?xml version="1.0" encoding="utf-8"?>
<ds:datastoreItem xmlns:ds="http://schemas.openxmlformats.org/officeDocument/2006/customXml" ds:itemID="{C3D8F3AD-C8E5-41FE-AFE4-B295C5A9E1EB}">
  <ds:schemaRefs/>
</ds:datastoreItem>
</file>

<file path=customXml/itemProps62.xml><?xml version="1.0" encoding="utf-8"?>
<ds:datastoreItem xmlns:ds="http://schemas.openxmlformats.org/officeDocument/2006/customXml" ds:itemID="{29435F36-CF42-459D-9AA1-3F763E6A8B05}">
  <ds:schemaRefs/>
</ds:datastoreItem>
</file>

<file path=customXml/itemProps63.xml><?xml version="1.0" encoding="utf-8"?>
<ds:datastoreItem xmlns:ds="http://schemas.openxmlformats.org/officeDocument/2006/customXml" ds:itemID="{963F4A3A-6951-46F1-B48B-F10E82337A89}">
  <ds:schemaRefs/>
</ds:datastoreItem>
</file>

<file path=customXml/itemProps64.xml><?xml version="1.0" encoding="utf-8"?>
<ds:datastoreItem xmlns:ds="http://schemas.openxmlformats.org/officeDocument/2006/customXml" ds:itemID="{959B29D0-26B2-4562-A3CD-A07FA0C3CB43}">
  <ds:schemaRefs/>
</ds:datastoreItem>
</file>

<file path=customXml/itemProps65.xml><?xml version="1.0" encoding="utf-8"?>
<ds:datastoreItem xmlns:ds="http://schemas.openxmlformats.org/officeDocument/2006/customXml" ds:itemID="{A96F29FB-1EF8-4147-BE7D-BA0E06380FE3}">
  <ds:schemaRefs/>
</ds:datastoreItem>
</file>

<file path=customXml/itemProps66.xml><?xml version="1.0" encoding="utf-8"?>
<ds:datastoreItem xmlns:ds="http://schemas.openxmlformats.org/officeDocument/2006/customXml" ds:itemID="{5A807F9D-C462-40F2-BD95-80DEA8428B63}">
  <ds:schemaRefs/>
</ds:datastoreItem>
</file>

<file path=customXml/itemProps67.xml><?xml version="1.0" encoding="utf-8"?>
<ds:datastoreItem xmlns:ds="http://schemas.openxmlformats.org/officeDocument/2006/customXml" ds:itemID="{F21A132C-CE63-43C7-A0C5-E5124D5C7140}">
  <ds:schemaRefs/>
</ds:datastoreItem>
</file>

<file path=customXml/itemProps68.xml><?xml version="1.0" encoding="utf-8"?>
<ds:datastoreItem xmlns:ds="http://schemas.openxmlformats.org/officeDocument/2006/customXml" ds:itemID="{8CC6C789-54AF-45E3-A8C6-FC855137F5F5}">
  <ds:schemaRefs/>
</ds:datastoreItem>
</file>

<file path=customXml/itemProps69.xml><?xml version="1.0" encoding="utf-8"?>
<ds:datastoreItem xmlns:ds="http://schemas.openxmlformats.org/officeDocument/2006/customXml" ds:itemID="{1E816AA8-3796-4B3D-91E7-20A26C462946}">
  <ds:schemaRefs/>
</ds:datastoreItem>
</file>

<file path=customXml/itemProps7.xml><?xml version="1.0" encoding="utf-8"?>
<ds:datastoreItem xmlns:ds="http://schemas.openxmlformats.org/officeDocument/2006/customXml" ds:itemID="{C19F5E25-806E-4F91-8CD5-BBB868014B8B}">
  <ds:schemaRefs/>
</ds:datastoreItem>
</file>

<file path=customXml/itemProps70.xml><?xml version="1.0" encoding="utf-8"?>
<ds:datastoreItem xmlns:ds="http://schemas.openxmlformats.org/officeDocument/2006/customXml" ds:itemID="{4B2F664B-2ED0-4739-9AE8-0B1C96142504}">
  <ds:schemaRefs/>
</ds:datastoreItem>
</file>

<file path=customXml/itemProps71.xml><?xml version="1.0" encoding="utf-8"?>
<ds:datastoreItem xmlns:ds="http://schemas.openxmlformats.org/officeDocument/2006/customXml" ds:itemID="{2AB545AE-21E5-4D3D-9323-ACE75973A226}">
  <ds:schemaRefs/>
</ds:datastoreItem>
</file>

<file path=customXml/itemProps72.xml><?xml version="1.0" encoding="utf-8"?>
<ds:datastoreItem xmlns:ds="http://schemas.openxmlformats.org/officeDocument/2006/customXml" ds:itemID="{E345ABC8-735A-49D6-A06F-4FED3B81AB39}">
  <ds:schemaRefs/>
</ds:datastoreItem>
</file>

<file path=customXml/itemProps73.xml><?xml version="1.0" encoding="utf-8"?>
<ds:datastoreItem xmlns:ds="http://schemas.openxmlformats.org/officeDocument/2006/customXml" ds:itemID="{43C87F14-232D-4BB1-98FF-FC07B0DF74D8}">
  <ds:schemaRefs/>
</ds:datastoreItem>
</file>

<file path=customXml/itemProps74.xml><?xml version="1.0" encoding="utf-8"?>
<ds:datastoreItem xmlns:ds="http://schemas.openxmlformats.org/officeDocument/2006/customXml" ds:itemID="{A6BF410E-4590-43F0-BD74-7CE171FCBBCD}">
  <ds:schemaRefs/>
</ds:datastoreItem>
</file>

<file path=customXml/itemProps75.xml><?xml version="1.0" encoding="utf-8"?>
<ds:datastoreItem xmlns:ds="http://schemas.openxmlformats.org/officeDocument/2006/customXml" ds:itemID="{BE99AC01-644C-4069-A362-BC69103D21BA}">
  <ds:schemaRefs/>
</ds:datastoreItem>
</file>

<file path=customXml/itemProps76.xml><?xml version="1.0" encoding="utf-8"?>
<ds:datastoreItem xmlns:ds="http://schemas.openxmlformats.org/officeDocument/2006/customXml" ds:itemID="{A94B3F39-C5BA-451A-840F-1257933FDD21}">
  <ds:schemaRefs/>
</ds:datastoreItem>
</file>

<file path=customXml/itemProps77.xml><?xml version="1.0" encoding="utf-8"?>
<ds:datastoreItem xmlns:ds="http://schemas.openxmlformats.org/officeDocument/2006/customXml" ds:itemID="{067B3EC2-4F06-4B08-B7B1-2C6F2A255CAE}">
  <ds:schemaRefs/>
</ds:datastoreItem>
</file>

<file path=customXml/itemProps78.xml><?xml version="1.0" encoding="utf-8"?>
<ds:datastoreItem xmlns:ds="http://schemas.openxmlformats.org/officeDocument/2006/customXml" ds:itemID="{97DF3278-7687-4FF1-BDA2-5A5DC76C5293}">
  <ds:schemaRefs/>
</ds:datastoreItem>
</file>

<file path=customXml/itemProps79.xml><?xml version="1.0" encoding="utf-8"?>
<ds:datastoreItem xmlns:ds="http://schemas.openxmlformats.org/officeDocument/2006/customXml" ds:itemID="{4506D2C8-A919-4445-A274-BC5EDED1F5B9}">
  <ds:schemaRefs/>
</ds:datastoreItem>
</file>

<file path=customXml/itemProps8.xml><?xml version="1.0" encoding="utf-8"?>
<ds:datastoreItem xmlns:ds="http://schemas.openxmlformats.org/officeDocument/2006/customXml" ds:itemID="{C384DCC4-B12E-4212-9F5C-84292D16E49F}">
  <ds:schemaRefs/>
</ds:datastoreItem>
</file>

<file path=customXml/itemProps80.xml><?xml version="1.0" encoding="utf-8"?>
<ds:datastoreItem xmlns:ds="http://schemas.openxmlformats.org/officeDocument/2006/customXml" ds:itemID="{D3DD6F49-64E6-4EF7-B275-93270AB65129}">
  <ds:schemaRefs/>
</ds:datastoreItem>
</file>

<file path=customXml/itemProps81.xml><?xml version="1.0" encoding="utf-8"?>
<ds:datastoreItem xmlns:ds="http://schemas.openxmlformats.org/officeDocument/2006/customXml" ds:itemID="{5AAED40F-9A77-4E6D-A4DC-2B2E16ABBC0B}">
  <ds:schemaRefs/>
</ds:datastoreItem>
</file>

<file path=customXml/itemProps82.xml><?xml version="1.0" encoding="utf-8"?>
<ds:datastoreItem xmlns:ds="http://schemas.openxmlformats.org/officeDocument/2006/customXml" ds:itemID="{2BB09ABE-9FC3-4FA9-9876-4842123A7D47}">
  <ds:schemaRefs/>
</ds:datastoreItem>
</file>

<file path=customXml/itemProps83.xml><?xml version="1.0" encoding="utf-8"?>
<ds:datastoreItem xmlns:ds="http://schemas.openxmlformats.org/officeDocument/2006/customXml" ds:itemID="{2959F8E6-793F-4E56-AF8E-51B20FF1AB1B}">
  <ds:schemaRefs/>
</ds:datastoreItem>
</file>

<file path=customXml/itemProps84.xml><?xml version="1.0" encoding="utf-8"?>
<ds:datastoreItem xmlns:ds="http://schemas.openxmlformats.org/officeDocument/2006/customXml" ds:itemID="{65681243-2650-487A-950D-07CDC4E699B8}">
  <ds:schemaRefs/>
</ds:datastoreItem>
</file>

<file path=customXml/itemProps85.xml><?xml version="1.0" encoding="utf-8"?>
<ds:datastoreItem xmlns:ds="http://schemas.openxmlformats.org/officeDocument/2006/customXml" ds:itemID="{8B6F381A-504B-4123-A7F5-6309D5502FCA}">
  <ds:schemaRefs/>
</ds:datastoreItem>
</file>

<file path=customXml/itemProps86.xml><?xml version="1.0" encoding="utf-8"?>
<ds:datastoreItem xmlns:ds="http://schemas.openxmlformats.org/officeDocument/2006/customXml" ds:itemID="{3749713B-4F30-4B36-AF5A-F8E9D9A719DD}">
  <ds:schemaRefs/>
</ds:datastoreItem>
</file>

<file path=customXml/itemProps87.xml><?xml version="1.0" encoding="utf-8"?>
<ds:datastoreItem xmlns:ds="http://schemas.openxmlformats.org/officeDocument/2006/customXml" ds:itemID="{44DF53CF-71F9-4F16-AB5B-04364D33E8DB}">
  <ds:schemaRefs/>
</ds:datastoreItem>
</file>

<file path=customXml/itemProps88.xml><?xml version="1.0" encoding="utf-8"?>
<ds:datastoreItem xmlns:ds="http://schemas.openxmlformats.org/officeDocument/2006/customXml" ds:itemID="{477D0B8C-AF6E-4BE9-AAF3-29FB46EDA88E}">
  <ds:schemaRefs/>
</ds:datastoreItem>
</file>

<file path=customXml/itemProps89.xml><?xml version="1.0" encoding="utf-8"?>
<ds:datastoreItem xmlns:ds="http://schemas.openxmlformats.org/officeDocument/2006/customXml" ds:itemID="{7F3BF12F-BAC4-4FA0-98E8-0B8D73612443}">
  <ds:schemaRefs/>
</ds:datastoreItem>
</file>

<file path=customXml/itemProps9.xml><?xml version="1.0" encoding="utf-8"?>
<ds:datastoreItem xmlns:ds="http://schemas.openxmlformats.org/officeDocument/2006/customXml" ds:itemID="{18842785-D550-433D-8157-56095FD33CFE}">
  <ds:schemaRefs/>
</ds:datastoreItem>
</file>

<file path=customXml/itemProps90.xml><?xml version="1.0" encoding="utf-8"?>
<ds:datastoreItem xmlns:ds="http://schemas.openxmlformats.org/officeDocument/2006/customXml" ds:itemID="{812DCDE1-9353-4CCF-9C9D-3F26C17640E6}">
  <ds:schemaRefs/>
</ds:datastoreItem>
</file>

<file path=customXml/itemProps91.xml><?xml version="1.0" encoding="utf-8"?>
<ds:datastoreItem xmlns:ds="http://schemas.openxmlformats.org/officeDocument/2006/customXml" ds:itemID="{31AE50E7-05B8-4DF0-9B4A-5B48542181B5}">
  <ds:schemaRefs/>
</ds:datastoreItem>
</file>

<file path=customXml/itemProps92.xml><?xml version="1.0" encoding="utf-8"?>
<ds:datastoreItem xmlns:ds="http://schemas.openxmlformats.org/officeDocument/2006/customXml" ds:itemID="{1E85A935-E997-4999-83D3-762CBFA38BB2}">
  <ds:schemaRefs/>
</ds:datastoreItem>
</file>

<file path=customXml/itemProps93.xml><?xml version="1.0" encoding="utf-8"?>
<ds:datastoreItem xmlns:ds="http://schemas.openxmlformats.org/officeDocument/2006/customXml" ds:itemID="{F6F4BA4E-B3CE-4545-90DD-BF46B8E90567}">
  <ds:schemaRefs/>
</ds:datastoreItem>
</file>

<file path=customXml/itemProps94.xml><?xml version="1.0" encoding="utf-8"?>
<ds:datastoreItem xmlns:ds="http://schemas.openxmlformats.org/officeDocument/2006/customXml" ds:itemID="{72D3C868-144E-4F96-BA25-55F5D30A5454}">
  <ds:schemaRefs/>
</ds:datastoreItem>
</file>

<file path=customXml/itemProps95.xml><?xml version="1.0" encoding="utf-8"?>
<ds:datastoreItem xmlns:ds="http://schemas.openxmlformats.org/officeDocument/2006/customXml" ds:itemID="{B1F1A531-F1AF-4CDC-83CB-009172CF35D4}">
  <ds:schemaRefs/>
</ds:datastoreItem>
</file>

<file path=customXml/itemProps96.xml><?xml version="1.0" encoding="utf-8"?>
<ds:datastoreItem xmlns:ds="http://schemas.openxmlformats.org/officeDocument/2006/customXml" ds:itemID="{F5E244A1-85A9-4E62-BD7D-71B2303EED20}">
  <ds:schemaRefs/>
</ds:datastoreItem>
</file>

<file path=customXml/itemProps97.xml><?xml version="1.0" encoding="utf-8"?>
<ds:datastoreItem xmlns:ds="http://schemas.openxmlformats.org/officeDocument/2006/customXml" ds:itemID="{6E3BA575-9A02-460D-B238-0032AD24A90A}">
  <ds:schemaRefs/>
</ds:datastoreItem>
</file>

<file path=customXml/itemProps98.xml><?xml version="1.0" encoding="utf-8"?>
<ds:datastoreItem xmlns:ds="http://schemas.openxmlformats.org/officeDocument/2006/customXml" ds:itemID="{9CDD196B-193F-4D31-AED8-E61517A74512}">
  <ds:schemaRefs/>
</ds:datastoreItem>
</file>

<file path=customXml/itemProps99.xml><?xml version="1.0" encoding="utf-8"?>
<ds:datastoreItem xmlns:ds="http://schemas.openxmlformats.org/officeDocument/2006/customXml" ds:itemID="{9F3CB52C-A47C-46CB-9790-8F88BC0F5BAD}">
  <ds:schemaRefs/>
</ds:datastoreItem>
</file>

<file path=docProps/app.xml><?xml version="1.0" encoding="utf-8"?>
<Properties xmlns="http://schemas.openxmlformats.org/officeDocument/2006/extended-properties" xmlns:vt="http://schemas.openxmlformats.org/officeDocument/2006/docPropsVTypes">
  <Template>讲解册PPT模版</Template>
  <TotalTime>38</TotalTime>
  <Words>5530</Words>
  <Application>Microsoft Office PowerPoint</Application>
  <PresentationFormat>自定义</PresentationFormat>
  <Paragraphs>999</Paragraphs>
  <Slides>137</Slides>
  <Notes>133</Notes>
  <HiddenSlides>0</HiddenSlides>
  <MMClips>0</MMClips>
  <ScaleCrop>false</ScaleCrop>
  <HeadingPairs>
    <vt:vector size="8" baseType="variant">
      <vt:variant>
        <vt:lpstr>已用的字体</vt:lpstr>
      </vt:variant>
      <vt:variant>
        <vt:i4>13</vt:i4>
      </vt:variant>
      <vt:variant>
        <vt:lpstr>主题</vt:lpstr>
      </vt:variant>
      <vt:variant>
        <vt:i4>3</vt:i4>
      </vt:variant>
      <vt:variant>
        <vt:lpstr>嵌入 OLE 服务器</vt:lpstr>
      </vt:variant>
      <vt:variant>
        <vt:i4>1</vt:i4>
      </vt:variant>
      <vt:variant>
        <vt:lpstr>幻灯片标题</vt:lpstr>
      </vt:variant>
      <vt:variant>
        <vt:i4>137</vt:i4>
      </vt:variant>
    </vt:vector>
  </HeadingPairs>
  <TitlesOfParts>
    <vt:vector size="154" baseType="lpstr">
      <vt:lpstr>等线</vt:lpstr>
      <vt:lpstr>等线 Light</vt:lpstr>
      <vt:lpstr>黑体</vt:lpstr>
      <vt:lpstr>楷体</vt:lpstr>
      <vt:lpstr>楷体_GB2312</vt:lpstr>
      <vt:lpstr>庞门正道标题体</vt:lpstr>
      <vt:lpstr>思源宋体 CN</vt:lpstr>
      <vt:lpstr>思源宋体 CN Heavy</vt:lpstr>
      <vt:lpstr>宋体</vt:lpstr>
      <vt:lpstr>微软雅黑</vt:lpstr>
      <vt:lpstr>Arial</vt:lpstr>
      <vt:lpstr>Calibri</vt:lpstr>
      <vt:lpstr>Times New Roman</vt:lpstr>
      <vt:lpstr>2_自定义设计方案</vt:lpstr>
      <vt:lpstr>自定义设计方案</vt:lpstr>
      <vt:lpstr>1_自定义设计方案</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封面标题</dc:title>
  <dc:creator>HiteVision</dc:creator>
  <cp:lastModifiedBy>HiteVision</cp:lastModifiedBy>
  <cp:revision>176</cp:revision>
  <dcterms:created xsi:type="dcterms:W3CDTF">2025-06-07T01:02:00Z</dcterms:created>
  <dcterms:modified xsi:type="dcterms:W3CDTF">2025-09-18T01:31:07Z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DDED70C17B374871A9E1D3F244A74BB1_13</vt:lpwstr>
  </property>
  <property fmtid="{D5CDD505-2E9C-101B-9397-08002B2CF9AE}" pid="3" name="KSOProductBuildVer">
    <vt:lpwstr>2052-12.1.0.21171</vt:lpwstr>
  </property>
</Properties>
</file>